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69"/>
  </p:notesMasterIdLst>
  <p:handoutMasterIdLst>
    <p:handoutMasterId r:id="rId70"/>
  </p:handoutMasterIdLst>
  <p:sldIdLst>
    <p:sldId id="595" r:id="rId2"/>
    <p:sldId id="602" r:id="rId3"/>
    <p:sldId id="611" r:id="rId4"/>
    <p:sldId id="615" r:id="rId5"/>
    <p:sldId id="616" r:id="rId6"/>
    <p:sldId id="586" r:id="rId7"/>
    <p:sldId id="564" r:id="rId8"/>
    <p:sldId id="563" r:id="rId9"/>
    <p:sldId id="578" r:id="rId10"/>
    <p:sldId id="565" r:id="rId11"/>
    <p:sldId id="603" r:id="rId12"/>
    <p:sldId id="483" r:id="rId13"/>
    <p:sldId id="567" r:id="rId14"/>
    <p:sldId id="596" r:id="rId15"/>
    <p:sldId id="507" r:id="rId16"/>
    <p:sldId id="587" r:id="rId17"/>
    <p:sldId id="588" r:id="rId18"/>
    <p:sldId id="580" r:id="rId19"/>
    <p:sldId id="527" r:id="rId20"/>
    <p:sldId id="570" r:id="rId21"/>
    <p:sldId id="492" r:id="rId22"/>
    <p:sldId id="488" r:id="rId23"/>
    <p:sldId id="489" r:id="rId24"/>
    <p:sldId id="571" r:id="rId25"/>
    <p:sldId id="618" r:id="rId26"/>
    <p:sldId id="512" r:id="rId27"/>
    <p:sldId id="513" r:id="rId28"/>
    <p:sldId id="514" r:id="rId29"/>
    <p:sldId id="515" r:id="rId30"/>
    <p:sldId id="572" r:id="rId31"/>
    <p:sldId id="598" r:id="rId32"/>
    <p:sldId id="517" r:id="rId33"/>
    <p:sldId id="561" r:id="rId34"/>
    <p:sldId id="518" r:id="rId35"/>
    <p:sldId id="535" r:id="rId36"/>
    <p:sldId id="538" r:id="rId37"/>
    <p:sldId id="537" r:id="rId38"/>
    <p:sldId id="582" r:id="rId39"/>
    <p:sldId id="539" r:id="rId40"/>
    <p:sldId id="540" r:id="rId41"/>
    <p:sldId id="592" r:id="rId42"/>
    <p:sldId id="614" r:id="rId43"/>
    <p:sldId id="613" r:id="rId44"/>
    <p:sldId id="519" r:id="rId45"/>
    <p:sldId id="520" r:id="rId46"/>
    <p:sldId id="521" r:id="rId47"/>
    <p:sldId id="522" r:id="rId48"/>
    <p:sldId id="541" r:id="rId49"/>
    <p:sldId id="543" r:id="rId50"/>
    <p:sldId id="544" r:id="rId51"/>
    <p:sldId id="545" r:id="rId52"/>
    <p:sldId id="546" r:id="rId53"/>
    <p:sldId id="584" r:id="rId54"/>
    <p:sldId id="549" r:id="rId55"/>
    <p:sldId id="551" r:id="rId56"/>
    <p:sldId id="550" r:id="rId57"/>
    <p:sldId id="552" r:id="rId58"/>
    <p:sldId id="553" r:id="rId59"/>
    <p:sldId id="574" r:id="rId60"/>
    <p:sldId id="556" r:id="rId61"/>
    <p:sldId id="555" r:id="rId62"/>
    <p:sldId id="499" r:id="rId63"/>
    <p:sldId id="619" r:id="rId64"/>
    <p:sldId id="498" r:id="rId65"/>
    <p:sldId id="604" r:id="rId66"/>
    <p:sldId id="554" r:id="rId67"/>
    <p:sldId id="558" r:id="rId68"/>
  </p:sldIdLst>
  <p:sldSz cx="9144000" cy="6858000" type="screen4x3"/>
  <p:notesSz cx="6858000" cy="9144000"/>
  <p:custShowLst>
    <p:custShow name="Προσαρμοσμένη προβολή 1" id="0">
      <p:sldLst/>
    </p:custShow>
  </p:custShowLst>
  <p:defaultTextStyle>
    <a:defPPr>
      <a:defRPr lang="el-GR"/>
    </a:defPPr>
    <a:lvl1pPr algn="ctr" rtl="0" eaLnBrk="0" fontAlgn="base" hangingPunct="0">
      <a:lnSpc>
        <a:spcPct val="85000"/>
      </a:lnSpc>
      <a:spcBef>
        <a:spcPct val="15000"/>
      </a:spcBef>
      <a:spcAft>
        <a:spcPct val="0"/>
      </a:spcAft>
      <a:buClr>
        <a:srgbClr val="FAFD00"/>
      </a:buClr>
      <a:buSzPct val="65000"/>
      <a:buFont typeface="Wingdings" panose="05000000000000000000" pitchFamily="2" charset="2"/>
      <a:defRPr sz="2400" b="1" kern="1200">
        <a:solidFill>
          <a:schemeClr val="tx1"/>
        </a:solidFill>
        <a:latin typeface="Times New Roman" panose="02020603050405020304" pitchFamily="18" charset="0"/>
        <a:ea typeface="+mn-ea"/>
        <a:cs typeface="+mn-cs"/>
      </a:defRPr>
    </a:lvl1pPr>
    <a:lvl2pPr marL="457200" algn="ctr" rtl="0" eaLnBrk="0" fontAlgn="base" hangingPunct="0">
      <a:lnSpc>
        <a:spcPct val="85000"/>
      </a:lnSpc>
      <a:spcBef>
        <a:spcPct val="15000"/>
      </a:spcBef>
      <a:spcAft>
        <a:spcPct val="0"/>
      </a:spcAft>
      <a:buClr>
        <a:srgbClr val="FAFD00"/>
      </a:buClr>
      <a:buSzPct val="65000"/>
      <a:buFont typeface="Wingdings" panose="05000000000000000000" pitchFamily="2" charset="2"/>
      <a:defRPr sz="2400" b="1" kern="1200">
        <a:solidFill>
          <a:schemeClr val="tx1"/>
        </a:solidFill>
        <a:latin typeface="Times New Roman" panose="02020603050405020304" pitchFamily="18" charset="0"/>
        <a:ea typeface="+mn-ea"/>
        <a:cs typeface="+mn-cs"/>
      </a:defRPr>
    </a:lvl2pPr>
    <a:lvl3pPr marL="914400" algn="ctr" rtl="0" eaLnBrk="0" fontAlgn="base" hangingPunct="0">
      <a:lnSpc>
        <a:spcPct val="85000"/>
      </a:lnSpc>
      <a:spcBef>
        <a:spcPct val="15000"/>
      </a:spcBef>
      <a:spcAft>
        <a:spcPct val="0"/>
      </a:spcAft>
      <a:buClr>
        <a:srgbClr val="FAFD00"/>
      </a:buClr>
      <a:buSzPct val="65000"/>
      <a:buFont typeface="Wingdings" panose="05000000000000000000" pitchFamily="2" charset="2"/>
      <a:defRPr sz="2400" b="1" kern="1200">
        <a:solidFill>
          <a:schemeClr val="tx1"/>
        </a:solidFill>
        <a:latin typeface="Times New Roman" panose="02020603050405020304" pitchFamily="18" charset="0"/>
        <a:ea typeface="+mn-ea"/>
        <a:cs typeface="+mn-cs"/>
      </a:defRPr>
    </a:lvl3pPr>
    <a:lvl4pPr marL="1371600" algn="ctr" rtl="0" eaLnBrk="0" fontAlgn="base" hangingPunct="0">
      <a:lnSpc>
        <a:spcPct val="85000"/>
      </a:lnSpc>
      <a:spcBef>
        <a:spcPct val="15000"/>
      </a:spcBef>
      <a:spcAft>
        <a:spcPct val="0"/>
      </a:spcAft>
      <a:buClr>
        <a:srgbClr val="FAFD00"/>
      </a:buClr>
      <a:buSzPct val="65000"/>
      <a:buFont typeface="Wingdings" panose="05000000000000000000" pitchFamily="2" charset="2"/>
      <a:defRPr sz="2400" b="1" kern="1200">
        <a:solidFill>
          <a:schemeClr val="tx1"/>
        </a:solidFill>
        <a:latin typeface="Times New Roman" panose="02020603050405020304" pitchFamily="18" charset="0"/>
        <a:ea typeface="+mn-ea"/>
        <a:cs typeface="+mn-cs"/>
      </a:defRPr>
    </a:lvl4pPr>
    <a:lvl5pPr marL="1828800" algn="ctr" rtl="0" eaLnBrk="0" fontAlgn="base" hangingPunct="0">
      <a:lnSpc>
        <a:spcPct val="85000"/>
      </a:lnSpc>
      <a:spcBef>
        <a:spcPct val="15000"/>
      </a:spcBef>
      <a:spcAft>
        <a:spcPct val="0"/>
      </a:spcAft>
      <a:buClr>
        <a:srgbClr val="FAFD00"/>
      </a:buClr>
      <a:buSzPct val="65000"/>
      <a:buFont typeface="Wingdings" panose="05000000000000000000" pitchFamily="2" charset="2"/>
      <a:defRPr sz="2400" b="1" kern="1200">
        <a:solidFill>
          <a:schemeClr val="tx1"/>
        </a:solidFill>
        <a:latin typeface="Times New Roman" panose="02020603050405020304" pitchFamily="18" charset="0"/>
        <a:ea typeface="+mn-ea"/>
        <a:cs typeface="+mn-cs"/>
      </a:defRPr>
    </a:lvl5pPr>
    <a:lvl6pPr marL="2286000" algn="l" defTabSz="914400" rtl="0" eaLnBrk="1" latinLnBrk="0" hangingPunct="1">
      <a:defRPr sz="2400" b="1" kern="1200">
        <a:solidFill>
          <a:schemeClr val="tx1"/>
        </a:solidFill>
        <a:latin typeface="Times New Roman" panose="02020603050405020304" pitchFamily="18" charset="0"/>
        <a:ea typeface="+mn-ea"/>
        <a:cs typeface="+mn-cs"/>
      </a:defRPr>
    </a:lvl6pPr>
    <a:lvl7pPr marL="2743200" algn="l" defTabSz="914400" rtl="0" eaLnBrk="1" latinLnBrk="0" hangingPunct="1">
      <a:defRPr sz="2400" b="1" kern="1200">
        <a:solidFill>
          <a:schemeClr val="tx1"/>
        </a:solidFill>
        <a:latin typeface="Times New Roman" panose="02020603050405020304" pitchFamily="18" charset="0"/>
        <a:ea typeface="+mn-ea"/>
        <a:cs typeface="+mn-cs"/>
      </a:defRPr>
    </a:lvl7pPr>
    <a:lvl8pPr marL="3200400" algn="l" defTabSz="914400" rtl="0" eaLnBrk="1" latinLnBrk="0" hangingPunct="1">
      <a:defRPr sz="2400" b="1" kern="1200">
        <a:solidFill>
          <a:schemeClr val="tx1"/>
        </a:solidFill>
        <a:latin typeface="Times New Roman" panose="02020603050405020304" pitchFamily="18" charset="0"/>
        <a:ea typeface="+mn-ea"/>
        <a:cs typeface="+mn-cs"/>
      </a:defRPr>
    </a:lvl8pPr>
    <a:lvl9pPr marL="3657600" algn="l" defTabSz="914400" rtl="0" eaLnBrk="1" latinLnBrk="0" hangingPunct="1">
      <a:defRPr sz="2400" b="1" kern="1200">
        <a:solidFill>
          <a:schemeClr val="tx1"/>
        </a:solidFill>
        <a:latin typeface="Times New Roman" panose="02020603050405020304"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999"/>
    <a:srgbClr val="000052"/>
    <a:srgbClr val="99FF33"/>
    <a:srgbClr val="0066FF"/>
    <a:srgbClr val="FF9900"/>
    <a:srgbClr val="D02800"/>
    <a:srgbClr val="FF8000"/>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95922" autoAdjust="0"/>
  </p:normalViewPr>
  <p:slideViewPr>
    <p:cSldViewPr>
      <p:cViewPr varScale="1">
        <p:scale>
          <a:sx n="66" d="100"/>
          <a:sy n="66" d="100"/>
        </p:scale>
        <p:origin x="-756" y="-60"/>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66" d="100"/>
        <a:sy n="66" d="100"/>
      </p:scale>
      <p:origin x="0" y="7579"/>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s>
</file>

<file path=ppt/_rels/viewProps.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14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l-GR" altLang="el-GR"/>
          </a:p>
        </p:txBody>
      </p:sp>
      <p:sp>
        <p:nvSpPr>
          <p:cNvPr id="361475"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l-GR" altLang="el-GR"/>
          </a:p>
        </p:txBody>
      </p:sp>
      <p:sp>
        <p:nvSpPr>
          <p:cNvPr id="361476"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l-GR" altLang="el-GR"/>
          </a:p>
        </p:txBody>
      </p:sp>
      <p:sp>
        <p:nvSpPr>
          <p:cNvPr id="361477"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DEA05F23-A0DE-4167-8600-CFC0ED7A925C}" type="slidenum">
              <a:rPr lang="el-GR" altLang="el-GR"/>
              <a:pPr/>
              <a:t>‹#›</a:t>
            </a:fld>
            <a:endParaRPr lang="el-GR" altLang="el-GR"/>
          </a:p>
        </p:txBody>
      </p:sp>
    </p:spTree>
    <p:extLst>
      <p:ext uri="{BB962C8B-B14F-4D97-AF65-F5344CB8AC3E}">
        <p14:creationId xmlns:p14="http://schemas.microsoft.com/office/powerpoint/2010/main" val="37312908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buSzPct val="85000"/>
              <a:buFont typeface="Monotype Sorts" pitchFamily="2" charset="2"/>
              <a:buChar char="u"/>
              <a:defRPr sz="1200"/>
            </a:lvl1pPr>
          </a:lstStyle>
          <a:p>
            <a:endParaRPr lang="el-GR" altLang="el-GR"/>
          </a:p>
        </p:txBody>
      </p:sp>
      <p:sp>
        <p:nvSpPr>
          <p:cNvPr id="52227"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buSzPct val="85000"/>
              <a:buFont typeface="Monotype Sorts" pitchFamily="2" charset="2"/>
              <a:buChar char="u"/>
              <a:defRPr sz="1200"/>
            </a:lvl1pPr>
          </a:lstStyle>
          <a:p>
            <a:endParaRPr lang="el-GR" altLang="el-GR"/>
          </a:p>
        </p:txBody>
      </p:sp>
      <p:sp>
        <p:nvSpPr>
          <p:cNvPr id="522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2229"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52230"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buSzPct val="85000"/>
              <a:buFont typeface="Monotype Sorts" pitchFamily="2" charset="2"/>
              <a:buChar char="u"/>
              <a:defRPr sz="1200"/>
            </a:lvl1pPr>
          </a:lstStyle>
          <a:p>
            <a:endParaRPr lang="el-GR" altLang="el-GR"/>
          </a:p>
        </p:txBody>
      </p:sp>
      <p:sp>
        <p:nvSpPr>
          <p:cNvPr id="52231"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buSzPct val="85000"/>
              <a:buFont typeface="Monotype Sorts" pitchFamily="2" charset="2"/>
              <a:buChar char="u"/>
              <a:defRPr sz="1200"/>
            </a:lvl1pPr>
          </a:lstStyle>
          <a:p>
            <a:fld id="{4D2C80CB-AE92-4800-BB55-64342176804B}" type="slidenum">
              <a:rPr lang="el-GR" altLang="el-GR"/>
              <a:pPr/>
              <a:t>‹#›</a:t>
            </a:fld>
            <a:endParaRPr lang="el-GR" altLang="el-GR"/>
          </a:p>
        </p:txBody>
      </p:sp>
    </p:spTree>
    <p:extLst>
      <p:ext uri="{BB962C8B-B14F-4D97-AF65-F5344CB8AC3E}">
        <p14:creationId xmlns:p14="http://schemas.microsoft.com/office/powerpoint/2010/main" val="122879400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EF024CD1-B98C-4C74-9E99-6D2419B82092}" type="slidenum">
              <a:rPr lang="el-GR" altLang="el-GR"/>
              <a:pPr/>
              <a:t>1</a:t>
            </a:fld>
            <a:endParaRPr lang="el-GR" altLang="el-GR"/>
          </a:p>
        </p:txBody>
      </p:sp>
      <p:sp>
        <p:nvSpPr>
          <p:cNvPr id="998402" name="عنصر نائب لصورة الشريحة 1"/>
          <p:cNvSpPr>
            <a:spLocks noGrp="1" noRot="1" noChangeAspect="1" noTextEdit="1"/>
          </p:cNvSpPr>
          <p:nvPr>
            <p:ph type="sldImg"/>
          </p:nvPr>
        </p:nvSpPr>
        <p:spPr>
          <a:ln/>
          <a:extLst>
            <a:ext uri="{909E8E84-426E-40DD-AFC4-6F175D3DCCD1}">
              <a14:hiddenFill xmlns:a14="http://schemas.microsoft.com/office/drawing/2010/main">
                <a:noFill/>
              </a14:hiddenFill>
            </a:ext>
          </a:extLst>
        </p:spPr>
      </p:sp>
      <p:sp>
        <p:nvSpPr>
          <p:cNvPr id="998403" name="عنصر نائب للملاحظات 2"/>
          <p:cNvSpPr>
            <a:spLocks noGrp="1"/>
          </p:cNvSpPr>
          <p:nvPr>
            <p:ph type="body" idx="1"/>
          </p:nvPr>
        </p:nvSpPr>
        <p:spPr>
          <a:xfrm>
            <a:off x="685800" y="4343400"/>
            <a:ext cx="5486400" cy="4114800"/>
          </a:xfrm>
        </p:spPr>
        <p:txBody>
          <a:bodyPr/>
          <a:lstStyle/>
          <a:p>
            <a:endParaRPr lang="ar-SA" altLang="el-GR" dirty="0"/>
          </a:p>
        </p:txBody>
      </p:sp>
      <p:sp>
        <p:nvSpPr>
          <p:cNvPr id="4" name="عنصر نائب لرقم الشريحة 3"/>
          <p:cNvSpPr txBox="1">
            <a:spLocks noGrp="1"/>
          </p:cNvSpPr>
          <p:nvPr/>
        </p:nvSpPr>
        <p:spPr>
          <a:xfrm>
            <a:off x="1588" y="8685213"/>
            <a:ext cx="2971800" cy="457200"/>
          </a:xfrm>
          <a:prstGeom prst="rect">
            <a:avLst/>
          </a:prstGeom>
          <a:noFill/>
        </p:spPr>
        <p:txBody>
          <a:bodyPr anchor="b"/>
          <a:lstStyle>
            <a:lvl1pPr algn="l">
              <a:spcBef>
                <a:spcPct val="0"/>
              </a:spcBef>
              <a:defRPr sz="2400">
                <a:solidFill>
                  <a:schemeClr val="tx1"/>
                </a:solidFill>
                <a:latin typeface="Times New Roman" panose="02020603050405020304" pitchFamily="18" charset="0"/>
              </a:defRPr>
            </a:lvl1pPr>
            <a:lvl2pPr marL="742950" indent="-285750" algn="l">
              <a:spcBef>
                <a:spcPct val="0"/>
              </a:spcBef>
              <a:defRPr sz="2400">
                <a:solidFill>
                  <a:schemeClr val="tx1"/>
                </a:solidFill>
                <a:latin typeface="Times New Roman" panose="02020603050405020304" pitchFamily="18" charset="0"/>
              </a:defRPr>
            </a:lvl2pPr>
            <a:lvl3pPr marL="1143000" indent="-228600" algn="l">
              <a:spcBef>
                <a:spcPct val="0"/>
              </a:spcBef>
              <a:defRPr sz="2400">
                <a:solidFill>
                  <a:schemeClr val="tx1"/>
                </a:solidFill>
                <a:latin typeface="Times New Roman" panose="02020603050405020304" pitchFamily="18" charset="0"/>
              </a:defRPr>
            </a:lvl3pPr>
            <a:lvl4pPr marL="1600200" indent="-228600" algn="l">
              <a:spcBef>
                <a:spcPct val="0"/>
              </a:spcBef>
              <a:defRPr sz="2400">
                <a:solidFill>
                  <a:schemeClr val="tx1"/>
                </a:solidFill>
                <a:latin typeface="Times New Roman" panose="02020603050405020304" pitchFamily="18" charset="0"/>
              </a:defRPr>
            </a:lvl4pPr>
            <a:lvl5pPr marL="2057400" indent="-228600" algn="l">
              <a:spcBef>
                <a:spcPct val="0"/>
              </a:spcBef>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rtl="1" eaLnBrk="1" hangingPunct="1">
              <a:lnSpc>
                <a:spcPct val="100000"/>
              </a:lnSpc>
              <a:buClrTx/>
              <a:buSzTx/>
              <a:buFontTx/>
              <a:buNone/>
            </a:pPr>
            <a:fld id="{69FCA758-E3AE-4C6D-B7E4-97EF5C9EF9EE}" type="slidenum">
              <a:rPr lang="ar-SA" altLang="el-GR" sz="1200" b="0">
                <a:latin typeface="Calibri" panose="020F0502020204030204" pitchFamily="34" charset="0"/>
              </a:rPr>
              <a:pPr rtl="1" eaLnBrk="1" hangingPunct="1">
                <a:lnSpc>
                  <a:spcPct val="100000"/>
                </a:lnSpc>
                <a:buClrTx/>
                <a:buSzTx/>
                <a:buFontTx/>
                <a:buNone/>
              </a:pPr>
              <a:t>1</a:t>
            </a:fld>
            <a:endParaRPr lang="ar-SA" altLang="el-GR" sz="1200" b="0">
              <a:latin typeface="Calibri" panose="020F0502020204030204" pitchFamily="34" charset="0"/>
            </a:endParaRPr>
          </a:p>
        </p:txBody>
      </p:sp>
    </p:spTree>
    <p:extLst>
      <p:ext uri="{BB962C8B-B14F-4D97-AF65-F5344CB8AC3E}">
        <p14:creationId xmlns:p14="http://schemas.microsoft.com/office/powerpoint/2010/main" val="10154684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2919395-1355-4FF2-9637-8DC8046151B7}" type="slidenum">
              <a:rPr lang="el-GR" altLang="el-GR"/>
              <a:pPr/>
              <a:t>19</a:t>
            </a:fld>
            <a:endParaRPr lang="el-GR" altLang="el-GR"/>
          </a:p>
        </p:txBody>
      </p:sp>
      <p:sp>
        <p:nvSpPr>
          <p:cNvPr id="869378" name="Rectangle 2"/>
          <p:cNvSpPr>
            <a:spLocks noGrp="1" noRot="1" noChangeAspect="1" noChangeArrowheads="1" noTextEdit="1"/>
          </p:cNvSpPr>
          <p:nvPr>
            <p:ph type="sldImg"/>
          </p:nvPr>
        </p:nvSpPr>
        <p:spPr>
          <a:ln/>
        </p:spPr>
      </p:sp>
      <p:sp>
        <p:nvSpPr>
          <p:cNvPr id="869379"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29911497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212899-846C-4A2D-B54D-1AC0590C9973}" type="slidenum">
              <a:rPr lang="el-GR" altLang="el-GR"/>
              <a:pPr/>
              <a:t>20</a:t>
            </a:fld>
            <a:endParaRPr lang="el-GR" altLang="el-GR"/>
          </a:p>
        </p:txBody>
      </p:sp>
      <p:sp>
        <p:nvSpPr>
          <p:cNvPr id="920578" name="Rectangle 2"/>
          <p:cNvSpPr>
            <a:spLocks noGrp="1" noRot="1" noChangeAspect="1" noChangeArrowheads="1" noTextEdit="1"/>
          </p:cNvSpPr>
          <p:nvPr>
            <p:ph type="sldImg"/>
          </p:nvPr>
        </p:nvSpPr>
        <p:spPr>
          <a:ln/>
        </p:spPr>
      </p:sp>
      <p:sp>
        <p:nvSpPr>
          <p:cNvPr id="920579"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250244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2769F4-4D3F-47E4-8F9B-1F1594D1ACAE}" type="slidenum">
              <a:rPr lang="el-GR" altLang="el-GR"/>
              <a:pPr/>
              <a:t>21</a:t>
            </a:fld>
            <a:endParaRPr lang="el-GR" altLang="el-GR"/>
          </a:p>
        </p:txBody>
      </p:sp>
      <p:sp>
        <p:nvSpPr>
          <p:cNvPr id="872450" name="Rectangle 2"/>
          <p:cNvSpPr>
            <a:spLocks noGrp="1" noRot="1" noChangeAspect="1" noChangeArrowheads="1" noTextEdit="1"/>
          </p:cNvSpPr>
          <p:nvPr>
            <p:ph type="sldImg"/>
          </p:nvPr>
        </p:nvSpPr>
        <p:spPr>
          <a:ln/>
        </p:spPr>
      </p:sp>
      <p:sp>
        <p:nvSpPr>
          <p:cNvPr id="872451"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32454493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1BA054-C088-48A6-B731-99E104EEE504}" type="slidenum">
              <a:rPr lang="el-GR" altLang="el-GR"/>
              <a:pPr/>
              <a:t>22</a:t>
            </a:fld>
            <a:endParaRPr lang="el-GR" altLang="el-GR"/>
          </a:p>
        </p:txBody>
      </p:sp>
      <p:sp>
        <p:nvSpPr>
          <p:cNvPr id="874498" name="Rectangle 2"/>
          <p:cNvSpPr>
            <a:spLocks noGrp="1" noRot="1" noChangeAspect="1" noChangeArrowheads="1" noTextEdit="1"/>
          </p:cNvSpPr>
          <p:nvPr>
            <p:ph type="sldImg"/>
          </p:nvPr>
        </p:nvSpPr>
        <p:spPr>
          <a:ln/>
        </p:spPr>
      </p:sp>
      <p:sp>
        <p:nvSpPr>
          <p:cNvPr id="874499"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34916889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56B756-F0D1-4CF5-B24D-D6D197960857}" type="slidenum">
              <a:rPr lang="el-GR" altLang="el-GR"/>
              <a:pPr/>
              <a:t>23</a:t>
            </a:fld>
            <a:endParaRPr lang="el-GR" altLang="el-GR"/>
          </a:p>
        </p:txBody>
      </p:sp>
      <p:sp>
        <p:nvSpPr>
          <p:cNvPr id="875522" name="Rectangle 2"/>
          <p:cNvSpPr>
            <a:spLocks noGrp="1" noRot="1" noChangeAspect="1" noChangeArrowheads="1" noTextEdit="1"/>
          </p:cNvSpPr>
          <p:nvPr>
            <p:ph type="sldImg"/>
          </p:nvPr>
        </p:nvSpPr>
        <p:spPr>
          <a:ln/>
        </p:spPr>
      </p:sp>
      <p:sp>
        <p:nvSpPr>
          <p:cNvPr id="875523"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40038901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773A05-4A50-48A1-86E4-E6CCD8DB30A2}" type="slidenum">
              <a:rPr lang="el-GR" altLang="el-GR"/>
              <a:pPr/>
              <a:t>24</a:t>
            </a:fld>
            <a:endParaRPr lang="el-GR" altLang="el-GR"/>
          </a:p>
        </p:txBody>
      </p:sp>
      <p:sp>
        <p:nvSpPr>
          <p:cNvPr id="923650" name="Rectangle 2"/>
          <p:cNvSpPr>
            <a:spLocks noGrp="1" noRot="1" noChangeAspect="1" noChangeArrowheads="1" noTextEdit="1"/>
          </p:cNvSpPr>
          <p:nvPr>
            <p:ph type="sldImg"/>
          </p:nvPr>
        </p:nvSpPr>
        <p:spPr>
          <a:ln/>
        </p:spPr>
      </p:sp>
      <p:sp>
        <p:nvSpPr>
          <p:cNvPr id="923651"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617442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773A05-4A50-48A1-86E4-E6CCD8DB30A2}" type="slidenum">
              <a:rPr lang="el-GR" altLang="el-GR">
                <a:solidFill>
                  <a:prstClr val="black"/>
                </a:solidFill>
              </a:rPr>
              <a:pPr/>
              <a:t>25</a:t>
            </a:fld>
            <a:endParaRPr lang="el-GR" altLang="el-GR">
              <a:solidFill>
                <a:prstClr val="black"/>
              </a:solidFill>
            </a:endParaRPr>
          </a:p>
        </p:txBody>
      </p:sp>
      <p:sp>
        <p:nvSpPr>
          <p:cNvPr id="923650" name="Rectangle 2"/>
          <p:cNvSpPr>
            <a:spLocks noGrp="1" noRot="1" noChangeAspect="1" noChangeArrowheads="1" noTextEdit="1"/>
          </p:cNvSpPr>
          <p:nvPr>
            <p:ph type="sldImg"/>
          </p:nvPr>
        </p:nvSpPr>
        <p:spPr>
          <a:ln/>
        </p:spPr>
      </p:sp>
      <p:sp>
        <p:nvSpPr>
          <p:cNvPr id="923651"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617442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E0B001-4169-4755-978A-A7E836AA1E8E}" type="slidenum">
              <a:rPr lang="el-GR" altLang="el-GR"/>
              <a:pPr/>
              <a:t>26</a:t>
            </a:fld>
            <a:endParaRPr lang="el-GR" altLang="el-GR"/>
          </a:p>
        </p:txBody>
      </p:sp>
      <p:sp>
        <p:nvSpPr>
          <p:cNvPr id="877570" name="Rectangle 2"/>
          <p:cNvSpPr>
            <a:spLocks noGrp="1" noRot="1" noChangeAspect="1" noChangeArrowheads="1" noTextEdit="1"/>
          </p:cNvSpPr>
          <p:nvPr>
            <p:ph type="sldImg"/>
          </p:nvPr>
        </p:nvSpPr>
        <p:spPr>
          <a:ln/>
        </p:spPr>
      </p:sp>
      <p:sp>
        <p:nvSpPr>
          <p:cNvPr id="877571"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26751872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AC70C6-698A-456E-9081-EF7E4E6F0E06}" type="slidenum">
              <a:rPr lang="el-GR" altLang="el-GR"/>
              <a:pPr/>
              <a:t>27</a:t>
            </a:fld>
            <a:endParaRPr lang="el-GR" altLang="el-GR"/>
          </a:p>
        </p:txBody>
      </p:sp>
      <p:sp>
        <p:nvSpPr>
          <p:cNvPr id="878594" name="Rectangle 2"/>
          <p:cNvSpPr>
            <a:spLocks noGrp="1" noRot="1" noChangeAspect="1" noChangeArrowheads="1" noTextEdit="1"/>
          </p:cNvSpPr>
          <p:nvPr>
            <p:ph type="sldImg"/>
          </p:nvPr>
        </p:nvSpPr>
        <p:spPr>
          <a:ln/>
        </p:spPr>
      </p:sp>
      <p:sp>
        <p:nvSpPr>
          <p:cNvPr id="878595" name="Rectangle 3"/>
          <p:cNvSpPr>
            <a:spLocks noGrp="1" noChangeArrowheads="1"/>
          </p:cNvSpPr>
          <p:nvPr>
            <p:ph type="body" idx="1"/>
          </p:nvPr>
        </p:nvSpPr>
        <p:spPr/>
        <p:txBody>
          <a:bodyPr/>
          <a:lstStyle/>
          <a:p>
            <a:endParaRPr lang="el-GR" altLang="el-GR" dirty="0"/>
          </a:p>
        </p:txBody>
      </p:sp>
    </p:spTree>
    <p:extLst>
      <p:ext uri="{BB962C8B-B14F-4D97-AF65-F5344CB8AC3E}">
        <p14:creationId xmlns:p14="http://schemas.microsoft.com/office/powerpoint/2010/main" val="42888043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631BFC-66B6-43D3-B00A-693E96819A4A}" type="slidenum">
              <a:rPr lang="el-GR" altLang="el-GR"/>
              <a:pPr/>
              <a:t>28</a:t>
            </a:fld>
            <a:endParaRPr lang="el-GR" altLang="el-GR"/>
          </a:p>
        </p:txBody>
      </p:sp>
      <p:sp>
        <p:nvSpPr>
          <p:cNvPr id="879618" name="Rectangle 2"/>
          <p:cNvSpPr>
            <a:spLocks noGrp="1" noRot="1" noChangeAspect="1" noChangeArrowheads="1" noTextEdit="1"/>
          </p:cNvSpPr>
          <p:nvPr>
            <p:ph type="sldImg"/>
          </p:nvPr>
        </p:nvSpPr>
        <p:spPr>
          <a:ln/>
        </p:spPr>
      </p:sp>
      <p:sp>
        <p:nvSpPr>
          <p:cNvPr id="879619"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2289141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30EF85-92D6-4BC8-A9BB-5BA74B87D282}" type="slidenum">
              <a:rPr lang="el-GR" altLang="el-GR"/>
              <a:pPr/>
              <a:t>7</a:t>
            </a:fld>
            <a:endParaRPr lang="el-GR" altLang="el-GR"/>
          </a:p>
        </p:txBody>
      </p:sp>
      <p:sp>
        <p:nvSpPr>
          <p:cNvPr id="852994" name="Rectangle 2"/>
          <p:cNvSpPr>
            <a:spLocks noGrp="1" noRot="1" noChangeAspect="1" noChangeArrowheads="1" noTextEdit="1"/>
          </p:cNvSpPr>
          <p:nvPr>
            <p:ph type="sldImg"/>
          </p:nvPr>
        </p:nvSpPr>
        <p:spPr>
          <a:ln/>
        </p:spPr>
      </p:sp>
      <p:sp>
        <p:nvSpPr>
          <p:cNvPr id="852995" name="Rectangle 3"/>
          <p:cNvSpPr>
            <a:spLocks noGrp="1" noChangeArrowheads="1"/>
          </p:cNvSpPr>
          <p:nvPr>
            <p:ph type="body" idx="1"/>
          </p:nvPr>
        </p:nvSpPr>
        <p:spPr/>
        <p:txBody>
          <a:bodyPr/>
          <a:lstStyle/>
          <a:p>
            <a:r>
              <a:rPr lang="el-GR" altLang="el-GR"/>
              <a:t>Οι ουρητήρες είναι ινομυώδεις σωλήνες που συνδέουν τη νεφρική πύελο με την ουροδόχο κύστη. Έχουν μήκος 25-30 εκμ. περίπου</a:t>
            </a:r>
          </a:p>
          <a:p>
            <a:endParaRPr lang="el-GR" altLang="el-GR"/>
          </a:p>
        </p:txBody>
      </p:sp>
    </p:spTree>
    <p:extLst>
      <p:ext uri="{BB962C8B-B14F-4D97-AF65-F5344CB8AC3E}">
        <p14:creationId xmlns:p14="http://schemas.microsoft.com/office/powerpoint/2010/main" val="28797214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B2EB24-07F6-4424-93C5-3AD8C7454907}" type="slidenum">
              <a:rPr lang="el-GR" altLang="el-GR"/>
              <a:pPr/>
              <a:t>29</a:t>
            </a:fld>
            <a:endParaRPr lang="el-GR" altLang="el-GR"/>
          </a:p>
        </p:txBody>
      </p:sp>
      <p:sp>
        <p:nvSpPr>
          <p:cNvPr id="880642" name="Rectangle 2"/>
          <p:cNvSpPr>
            <a:spLocks noGrp="1" noRot="1" noChangeAspect="1" noChangeArrowheads="1" noTextEdit="1"/>
          </p:cNvSpPr>
          <p:nvPr>
            <p:ph type="sldImg"/>
          </p:nvPr>
        </p:nvSpPr>
        <p:spPr>
          <a:ln/>
        </p:spPr>
      </p:sp>
      <p:sp>
        <p:nvSpPr>
          <p:cNvPr id="880643"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42150766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A22AE4-B3ED-4BAD-836C-82DCBCBC4907}" type="slidenum">
              <a:rPr lang="el-GR" altLang="el-GR"/>
              <a:pPr/>
              <a:t>30</a:t>
            </a:fld>
            <a:endParaRPr lang="el-GR" altLang="el-GR"/>
          </a:p>
        </p:txBody>
      </p:sp>
      <p:sp>
        <p:nvSpPr>
          <p:cNvPr id="925698" name="Rectangle 2"/>
          <p:cNvSpPr>
            <a:spLocks noGrp="1" noRot="1" noChangeAspect="1" noChangeArrowheads="1" noTextEdit="1"/>
          </p:cNvSpPr>
          <p:nvPr>
            <p:ph type="sldImg"/>
          </p:nvPr>
        </p:nvSpPr>
        <p:spPr>
          <a:ln/>
        </p:spPr>
      </p:sp>
      <p:sp>
        <p:nvSpPr>
          <p:cNvPr id="925699"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19366276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71049D-9E6A-4C60-88D4-376BAD30EA3D}" type="slidenum">
              <a:rPr lang="el-GR" altLang="el-GR"/>
              <a:pPr/>
              <a:t>31</a:t>
            </a:fld>
            <a:endParaRPr lang="el-GR" altLang="el-GR"/>
          </a:p>
        </p:txBody>
      </p:sp>
      <p:sp>
        <p:nvSpPr>
          <p:cNvPr id="1008642" name="Rectangle 2"/>
          <p:cNvSpPr>
            <a:spLocks noGrp="1" noRot="1" noChangeAspect="1" noChangeArrowheads="1" noTextEdit="1"/>
          </p:cNvSpPr>
          <p:nvPr>
            <p:ph type="sldImg"/>
          </p:nvPr>
        </p:nvSpPr>
        <p:spPr>
          <a:ln/>
        </p:spPr>
      </p:sp>
      <p:sp>
        <p:nvSpPr>
          <p:cNvPr id="1008643"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9701017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1F84B3-1156-4B9F-8C1E-2F0750A3C519}" type="slidenum">
              <a:rPr lang="el-GR" altLang="el-GR"/>
              <a:pPr/>
              <a:t>32</a:t>
            </a:fld>
            <a:endParaRPr lang="el-GR" altLang="el-GR"/>
          </a:p>
        </p:txBody>
      </p:sp>
      <p:sp>
        <p:nvSpPr>
          <p:cNvPr id="883714" name="Rectangle 2"/>
          <p:cNvSpPr>
            <a:spLocks noGrp="1" noRot="1" noChangeAspect="1" noChangeArrowheads="1" noTextEdit="1"/>
          </p:cNvSpPr>
          <p:nvPr>
            <p:ph type="sldImg"/>
          </p:nvPr>
        </p:nvSpPr>
        <p:spPr>
          <a:ln/>
        </p:spPr>
      </p:sp>
      <p:sp>
        <p:nvSpPr>
          <p:cNvPr id="883715"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19102640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E8E0C4-61B7-4EE8-B20E-B3B505F218BA}" type="slidenum">
              <a:rPr lang="el-GR" altLang="el-GR"/>
              <a:pPr/>
              <a:t>33</a:t>
            </a:fld>
            <a:endParaRPr lang="el-GR" altLang="el-GR"/>
          </a:p>
        </p:txBody>
      </p:sp>
      <p:sp>
        <p:nvSpPr>
          <p:cNvPr id="885762" name="Rectangle 2"/>
          <p:cNvSpPr>
            <a:spLocks noGrp="1" noRot="1" noChangeAspect="1" noChangeArrowheads="1" noTextEdit="1"/>
          </p:cNvSpPr>
          <p:nvPr>
            <p:ph type="sldImg"/>
          </p:nvPr>
        </p:nvSpPr>
        <p:spPr>
          <a:ln/>
        </p:spPr>
      </p:sp>
      <p:sp>
        <p:nvSpPr>
          <p:cNvPr id="885763"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15844829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94CA12-FA72-45C5-A66F-CB2E57AC57AB}" type="slidenum">
              <a:rPr lang="el-GR" altLang="el-GR"/>
              <a:pPr/>
              <a:t>34</a:t>
            </a:fld>
            <a:endParaRPr lang="el-GR" altLang="el-GR"/>
          </a:p>
        </p:txBody>
      </p:sp>
      <p:sp>
        <p:nvSpPr>
          <p:cNvPr id="886786" name="Rectangle 2"/>
          <p:cNvSpPr>
            <a:spLocks noGrp="1" noRot="1" noChangeAspect="1" noChangeArrowheads="1" noTextEdit="1"/>
          </p:cNvSpPr>
          <p:nvPr>
            <p:ph type="sldImg"/>
          </p:nvPr>
        </p:nvSpPr>
        <p:spPr>
          <a:ln/>
        </p:spPr>
      </p:sp>
      <p:sp>
        <p:nvSpPr>
          <p:cNvPr id="886787" name="Rectangle 3"/>
          <p:cNvSpPr>
            <a:spLocks noGrp="1" noChangeArrowheads="1"/>
          </p:cNvSpPr>
          <p:nvPr>
            <p:ph type="body" idx="1"/>
          </p:nvPr>
        </p:nvSpPr>
        <p:spPr/>
        <p:txBody>
          <a:bodyPr/>
          <a:lstStyle/>
          <a:p>
            <a:endParaRPr lang="el-GR" altLang="el-GR" dirty="0"/>
          </a:p>
        </p:txBody>
      </p:sp>
    </p:spTree>
    <p:extLst>
      <p:ext uri="{BB962C8B-B14F-4D97-AF65-F5344CB8AC3E}">
        <p14:creationId xmlns:p14="http://schemas.microsoft.com/office/powerpoint/2010/main" val="28733735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1E88BF-F447-4837-A4B5-5FC757D38647}" type="slidenum">
              <a:rPr lang="el-GR" altLang="el-GR"/>
              <a:pPr/>
              <a:t>35</a:t>
            </a:fld>
            <a:endParaRPr lang="el-GR" altLang="el-GR"/>
          </a:p>
        </p:txBody>
      </p:sp>
      <p:sp>
        <p:nvSpPr>
          <p:cNvPr id="887810" name="Rectangle 2"/>
          <p:cNvSpPr>
            <a:spLocks noGrp="1" noRot="1" noChangeAspect="1" noChangeArrowheads="1" noTextEdit="1"/>
          </p:cNvSpPr>
          <p:nvPr>
            <p:ph type="sldImg"/>
          </p:nvPr>
        </p:nvSpPr>
        <p:spPr>
          <a:ln/>
        </p:spPr>
      </p:sp>
      <p:sp>
        <p:nvSpPr>
          <p:cNvPr id="887811"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59736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2B560D-C540-483C-B3C4-BC6A900805CD}" type="slidenum">
              <a:rPr lang="el-GR" altLang="el-GR"/>
              <a:pPr/>
              <a:t>36</a:t>
            </a:fld>
            <a:endParaRPr lang="el-GR" altLang="el-GR"/>
          </a:p>
        </p:txBody>
      </p:sp>
      <p:sp>
        <p:nvSpPr>
          <p:cNvPr id="888834" name="Rectangle 2"/>
          <p:cNvSpPr>
            <a:spLocks noGrp="1" noRot="1" noChangeAspect="1" noChangeArrowheads="1" noTextEdit="1"/>
          </p:cNvSpPr>
          <p:nvPr>
            <p:ph type="sldImg"/>
          </p:nvPr>
        </p:nvSpPr>
        <p:spPr>
          <a:ln/>
        </p:spPr>
      </p:sp>
      <p:sp>
        <p:nvSpPr>
          <p:cNvPr id="888835"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29938439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0091D6-7FAA-44C5-8A0A-6937AF4EDE39}" type="slidenum">
              <a:rPr lang="el-GR" altLang="el-GR"/>
              <a:pPr/>
              <a:t>37</a:t>
            </a:fld>
            <a:endParaRPr lang="el-GR" altLang="el-GR"/>
          </a:p>
        </p:txBody>
      </p:sp>
      <p:sp>
        <p:nvSpPr>
          <p:cNvPr id="889858" name="Rectangle 2"/>
          <p:cNvSpPr>
            <a:spLocks noGrp="1" noRot="1" noChangeAspect="1" noChangeArrowheads="1" noTextEdit="1"/>
          </p:cNvSpPr>
          <p:nvPr>
            <p:ph type="sldImg"/>
          </p:nvPr>
        </p:nvSpPr>
        <p:spPr>
          <a:ln/>
        </p:spPr>
      </p:sp>
      <p:sp>
        <p:nvSpPr>
          <p:cNvPr id="889859"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1461259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52385D-4E5C-4265-91FD-842271DFB4B7}" type="slidenum">
              <a:rPr lang="el-GR" altLang="el-GR"/>
              <a:pPr/>
              <a:t>39</a:t>
            </a:fld>
            <a:endParaRPr lang="el-GR" altLang="el-GR"/>
          </a:p>
        </p:txBody>
      </p:sp>
      <p:sp>
        <p:nvSpPr>
          <p:cNvPr id="890882" name="Rectangle 2"/>
          <p:cNvSpPr>
            <a:spLocks noGrp="1" noRot="1" noChangeAspect="1" noChangeArrowheads="1" noTextEdit="1"/>
          </p:cNvSpPr>
          <p:nvPr>
            <p:ph type="sldImg"/>
          </p:nvPr>
        </p:nvSpPr>
        <p:spPr>
          <a:ln/>
        </p:spPr>
      </p:sp>
      <p:sp>
        <p:nvSpPr>
          <p:cNvPr id="890883"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2108695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A110D7-7EAB-4F96-9CC9-95ADC24F17E3}" type="slidenum">
              <a:rPr lang="el-GR" altLang="el-GR"/>
              <a:pPr/>
              <a:t>8</a:t>
            </a:fld>
            <a:endParaRPr lang="el-GR" altLang="el-GR"/>
          </a:p>
        </p:txBody>
      </p:sp>
      <p:sp>
        <p:nvSpPr>
          <p:cNvPr id="850946" name="Rectangle 2"/>
          <p:cNvSpPr>
            <a:spLocks noGrp="1" noRot="1" noChangeAspect="1" noChangeArrowheads="1" noTextEdit="1"/>
          </p:cNvSpPr>
          <p:nvPr>
            <p:ph type="sldImg"/>
          </p:nvPr>
        </p:nvSpPr>
        <p:spPr>
          <a:ln/>
        </p:spPr>
      </p:sp>
      <p:sp>
        <p:nvSpPr>
          <p:cNvPr id="850947" name="Rectangle 3"/>
          <p:cNvSpPr>
            <a:spLocks noGrp="1" noChangeArrowheads="1"/>
          </p:cNvSpPr>
          <p:nvPr>
            <p:ph type="body" idx="1"/>
          </p:nvPr>
        </p:nvSpPr>
        <p:spPr/>
        <p:txBody>
          <a:bodyPr/>
          <a:lstStyle/>
          <a:p>
            <a:r>
              <a:rPr lang="el-GR" altLang="el-GR"/>
              <a:t>Οι ουρητήρες είναι ινομυώδεις σωλήνες που συνδέουν τη νεφρική πύελο με την ουροδόχο κύστη. Έχουν μήκος 25-30 εκμ. περίπου</a:t>
            </a:r>
          </a:p>
          <a:p>
            <a:endParaRPr lang="el-GR" altLang="el-GR"/>
          </a:p>
        </p:txBody>
      </p:sp>
    </p:spTree>
    <p:extLst>
      <p:ext uri="{BB962C8B-B14F-4D97-AF65-F5344CB8AC3E}">
        <p14:creationId xmlns:p14="http://schemas.microsoft.com/office/powerpoint/2010/main" val="10825587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43100A-A920-45B1-8358-6453786A126E}" type="slidenum">
              <a:rPr lang="el-GR" altLang="el-GR"/>
              <a:pPr/>
              <a:t>40</a:t>
            </a:fld>
            <a:endParaRPr lang="el-GR" altLang="el-GR"/>
          </a:p>
        </p:txBody>
      </p:sp>
      <p:sp>
        <p:nvSpPr>
          <p:cNvPr id="891906" name="Rectangle 2"/>
          <p:cNvSpPr>
            <a:spLocks noGrp="1" noRot="1" noChangeAspect="1" noChangeArrowheads="1" noTextEdit="1"/>
          </p:cNvSpPr>
          <p:nvPr>
            <p:ph type="sldImg"/>
          </p:nvPr>
        </p:nvSpPr>
        <p:spPr>
          <a:ln/>
        </p:spPr>
      </p:sp>
      <p:sp>
        <p:nvSpPr>
          <p:cNvPr id="891907"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41820097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6351CD-F88A-4BC5-BCD7-632AEE96D937}" type="slidenum">
              <a:rPr lang="el-GR" altLang="el-GR"/>
              <a:pPr/>
              <a:t>41</a:t>
            </a:fld>
            <a:endParaRPr lang="el-GR" altLang="el-GR"/>
          </a:p>
        </p:txBody>
      </p:sp>
      <p:sp>
        <p:nvSpPr>
          <p:cNvPr id="990210" name="Rectangle 2"/>
          <p:cNvSpPr>
            <a:spLocks noGrp="1" noRot="1" noChangeAspect="1" noChangeArrowheads="1" noTextEdit="1"/>
          </p:cNvSpPr>
          <p:nvPr>
            <p:ph type="sldImg"/>
          </p:nvPr>
        </p:nvSpPr>
        <p:spPr>
          <a:ln/>
        </p:spPr>
      </p:sp>
      <p:sp>
        <p:nvSpPr>
          <p:cNvPr id="990211" name="Rectangle 3"/>
          <p:cNvSpPr>
            <a:spLocks noGrp="1" noChangeArrowheads="1"/>
          </p:cNvSpPr>
          <p:nvPr>
            <p:ph type="body" idx="1"/>
          </p:nvPr>
        </p:nvSpPr>
        <p:spPr/>
        <p:txBody>
          <a:bodyPr/>
          <a:lstStyle/>
          <a:p>
            <a:r>
              <a:rPr lang="en-US" altLang="el-GR" dirty="0"/>
              <a:t>Bladder has autonomic and somatic innervation</a:t>
            </a:r>
          </a:p>
          <a:p>
            <a:r>
              <a:rPr lang="en-US" altLang="el-GR" dirty="0"/>
              <a:t>               </a:t>
            </a:r>
            <a:r>
              <a:rPr lang="en-US" altLang="el-GR" b="1" dirty="0"/>
              <a:t>1) </a:t>
            </a:r>
            <a:r>
              <a:rPr lang="en-US" altLang="el-GR" dirty="0"/>
              <a:t> </a:t>
            </a:r>
            <a:r>
              <a:rPr lang="en-US" altLang="el-GR" b="1" dirty="0"/>
              <a:t>Sympathetic innervation</a:t>
            </a:r>
            <a:endParaRPr lang="ro-RO" altLang="el-GR" b="1" dirty="0"/>
          </a:p>
          <a:p>
            <a:r>
              <a:rPr lang="en-US" altLang="el-GR" dirty="0"/>
              <a:t>        - derive from the lateral horn of the L2 segment of the spinal cord </a:t>
            </a:r>
            <a:endParaRPr lang="ro-RO" altLang="el-GR" dirty="0"/>
          </a:p>
          <a:p>
            <a:r>
              <a:rPr lang="en-US" altLang="el-GR" dirty="0"/>
              <a:t>        -  pass trough paravertebral ganglia chain (mesenteric and celiac ganglia) </a:t>
            </a:r>
            <a:endParaRPr lang="ro-RO" altLang="el-GR" dirty="0"/>
          </a:p>
          <a:p>
            <a:r>
              <a:rPr lang="en-US" altLang="el-GR" dirty="0"/>
              <a:t>        -  form a plexus next to the bladder from where hypogastric nerves (right and left) innervate the bladder (especially the body</a:t>
            </a:r>
          </a:p>
          <a:p>
            <a:r>
              <a:rPr lang="en-US" altLang="el-GR" dirty="0"/>
              <a:t>               </a:t>
            </a:r>
            <a:r>
              <a:rPr lang="en-US" altLang="el-GR" b="1" dirty="0"/>
              <a:t>2)</a:t>
            </a:r>
            <a:r>
              <a:rPr lang="en-US" altLang="el-GR" dirty="0"/>
              <a:t>  P</a:t>
            </a:r>
            <a:r>
              <a:rPr lang="en-US" altLang="el-GR" b="1" dirty="0"/>
              <a:t>arasympathetic innervation</a:t>
            </a:r>
          </a:p>
          <a:p>
            <a:r>
              <a:rPr lang="en-US" altLang="el-GR" dirty="0"/>
              <a:t>          derives from S2-S4 segments of spinal cord </a:t>
            </a:r>
            <a:endParaRPr lang="ro-RO" altLang="el-GR" dirty="0"/>
          </a:p>
          <a:p>
            <a:r>
              <a:rPr lang="en-US" altLang="el-GR" dirty="0"/>
              <a:t>          fibers enter the pelvic nerve to the bladder (body and neck) </a:t>
            </a:r>
            <a:endParaRPr lang="ro-RO" altLang="el-GR" dirty="0"/>
          </a:p>
          <a:p>
            <a:r>
              <a:rPr lang="en-US" altLang="el-GR" b="1" dirty="0"/>
              <a:t>               3)  Somatic innervation</a:t>
            </a:r>
            <a:r>
              <a:rPr lang="en-US" altLang="el-GR" dirty="0"/>
              <a:t>	</a:t>
            </a:r>
            <a:endParaRPr lang="ro-RO" altLang="el-GR" dirty="0"/>
          </a:p>
          <a:p>
            <a:r>
              <a:rPr lang="en-US" altLang="el-GR" dirty="0"/>
              <a:t>          for the external urethral sphincter (with striated fibers)</a:t>
            </a:r>
            <a:endParaRPr lang="ro-RO" altLang="el-GR" dirty="0"/>
          </a:p>
          <a:p>
            <a:r>
              <a:rPr lang="en-US" altLang="el-GR" dirty="0"/>
              <a:t>          derived from the anterior horns of S2-S4 segments of the spinal cord</a:t>
            </a:r>
            <a:endParaRPr lang="ro-RO" altLang="el-GR" dirty="0"/>
          </a:p>
          <a:p>
            <a:r>
              <a:rPr lang="en-US" altLang="el-GR" dirty="0"/>
              <a:t>          belong to the pudendal nerve </a:t>
            </a:r>
            <a:endParaRPr lang="ro-RO" altLang="el-GR" dirty="0"/>
          </a:p>
          <a:p>
            <a:r>
              <a:rPr lang="en-US" altLang="el-GR" dirty="0"/>
              <a:t>           afferent signals-   nociceptive/pain signals via sympathetic fibers (hypogastric nerve) are transmitted to the spinal cord; touch and stretch signals via parasympathetic fibers (pelvic nerve)</a:t>
            </a:r>
            <a:r>
              <a:rPr lang="en-GB" altLang="el-GR" dirty="0"/>
              <a:t> </a:t>
            </a:r>
          </a:p>
          <a:p>
            <a:endParaRPr lang="el-GR" altLang="el-GR" dirty="0"/>
          </a:p>
        </p:txBody>
      </p:sp>
    </p:spTree>
    <p:extLst>
      <p:ext uri="{BB962C8B-B14F-4D97-AF65-F5344CB8AC3E}">
        <p14:creationId xmlns:p14="http://schemas.microsoft.com/office/powerpoint/2010/main" val="21512883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altLang="el-GR" sz="2800" dirty="0" smtClean="0"/>
              <a:t>Micturition or urination (voiding)</a:t>
            </a:r>
          </a:p>
          <a:p>
            <a:r>
              <a:rPr lang="en-US" altLang="el-GR" sz="2800" dirty="0" smtClean="0"/>
              <a:t>Stretch receptors signal spinal cord and brain</a:t>
            </a:r>
          </a:p>
          <a:p>
            <a:pPr lvl="1"/>
            <a:r>
              <a:rPr lang="en-US" altLang="el-GR" sz="2400" dirty="0" smtClean="0"/>
              <a:t>when volume exceeds 200-400 mL</a:t>
            </a:r>
          </a:p>
          <a:p>
            <a:r>
              <a:rPr lang="en-US" altLang="el-GR" sz="2800" dirty="0" smtClean="0"/>
              <a:t>Impulses sent to micturition center in sacral spinal cord (S2 and S3) &amp; reflex is triggered</a:t>
            </a:r>
          </a:p>
          <a:p>
            <a:pPr lvl="1"/>
            <a:r>
              <a:rPr lang="en-US" altLang="el-GR" sz="2400" dirty="0" smtClean="0"/>
              <a:t>parasympathetic fibers cause detrusor muscle to contract, external &amp; internal sphincter muscles to relax</a:t>
            </a:r>
          </a:p>
          <a:p>
            <a:r>
              <a:rPr lang="en-US" altLang="el-GR" sz="2800" dirty="0" smtClean="0"/>
              <a:t>Filling causes a sensation of fullness that initiates a desire to urinate before the reflex actually occurs</a:t>
            </a:r>
          </a:p>
          <a:p>
            <a:pPr lvl="1"/>
            <a:r>
              <a:rPr lang="en-US" altLang="el-GR" sz="2400" dirty="0" smtClean="0"/>
              <a:t>conscious control of external sphincter</a:t>
            </a:r>
          </a:p>
          <a:p>
            <a:pPr lvl="1"/>
            <a:r>
              <a:rPr lang="en-US" altLang="el-GR" sz="2400" dirty="0" smtClean="0"/>
              <a:t>cerebral cortex can initiate micturition or delay its occurrence for a limited period of time</a:t>
            </a:r>
          </a:p>
        </p:txBody>
      </p:sp>
      <p:sp>
        <p:nvSpPr>
          <p:cNvPr id="4" name="Θέση αριθμού διαφάνειας 3"/>
          <p:cNvSpPr>
            <a:spLocks noGrp="1"/>
          </p:cNvSpPr>
          <p:nvPr>
            <p:ph type="sldNum" sz="quarter" idx="10"/>
          </p:nvPr>
        </p:nvSpPr>
        <p:spPr/>
        <p:txBody>
          <a:bodyPr/>
          <a:lstStyle/>
          <a:p>
            <a:fld id="{4D2C80CB-AE92-4800-BB55-64342176804B}" type="slidenum">
              <a:rPr lang="el-GR" altLang="el-GR" smtClean="0"/>
              <a:pPr/>
              <a:t>43</a:t>
            </a:fld>
            <a:endParaRPr lang="el-GR" altLang="el-GR"/>
          </a:p>
        </p:txBody>
      </p:sp>
    </p:spTree>
    <p:extLst>
      <p:ext uri="{BB962C8B-B14F-4D97-AF65-F5344CB8AC3E}">
        <p14:creationId xmlns:p14="http://schemas.microsoft.com/office/powerpoint/2010/main" val="34541992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FDBF3B-9458-4959-B02E-91B594E1D1AF}" type="slidenum">
              <a:rPr lang="el-GR" altLang="el-GR"/>
              <a:pPr/>
              <a:t>44</a:t>
            </a:fld>
            <a:endParaRPr lang="el-GR" altLang="el-GR"/>
          </a:p>
        </p:txBody>
      </p:sp>
      <p:sp>
        <p:nvSpPr>
          <p:cNvPr id="892930" name="Rectangle 2"/>
          <p:cNvSpPr>
            <a:spLocks noGrp="1" noRot="1" noChangeAspect="1" noChangeArrowheads="1" noTextEdit="1"/>
          </p:cNvSpPr>
          <p:nvPr>
            <p:ph type="sldImg"/>
          </p:nvPr>
        </p:nvSpPr>
        <p:spPr>
          <a:ln/>
        </p:spPr>
      </p:sp>
      <p:sp>
        <p:nvSpPr>
          <p:cNvPr id="892931"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2993338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DA636F-ABDF-443E-BA14-B40779E10C7F}" type="slidenum">
              <a:rPr lang="el-GR" altLang="el-GR"/>
              <a:pPr/>
              <a:t>45</a:t>
            </a:fld>
            <a:endParaRPr lang="el-GR" altLang="el-GR"/>
          </a:p>
        </p:txBody>
      </p:sp>
      <p:sp>
        <p:nvSpPr>
          <p:cNvPr id="893954" name="Rectangle 2"/>
          <p:cNvSpPr>
            <a:spLocks noGrp="1" noRot="1" noChangeAspect="1" noChangeArrowheads="1" noTextEdit="1"/>
          </p:cNvSpPr>
          <p:nvPr>
            <p:ph type="sldImg"/>
          </p:nvPr>
        </p:nvSpPr>
        <p:spPr>
          <a:ln/>
        </p:spPr>
      </p:sp>
      <p:sp>
        <p:nvSpPr>
          <p:cNvPr id="893955"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22279974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61D89C-785D-43F5-8F31-C9244FF62A15}" type="slidenum">
              <a:rPr lang="el-GR" altLang="el-GR"/>
              <a:pPr/>
              <a:t>46</a:t>
            </a:fld>
            <a:endParaRPr lang="el-GR" altLang="el-GR"/>
          </a:p>
        </p:txBody>
      </p:sp>
      <p:sp>
        <p:nvSpPr>
          <p:cNvPr id="894978" name="Rectangle 2"/>
          <p:cNvSpPr>
            <a:spLocks noGrp="1" noRot="1" noChangeAspect="1" noChangeArrowheads="1" noTextEdit="1"/>
          </p:cNvSpPr>
          <p:nvPr>
            <p:ph type="sldImg"/>
          </p:nvPr>
        </p:nvSpPr>
        <p:spPr>
          <a:ln/>
        </p:spPr>
      </p:sp>
      <p:sp>
        <p:nvSpPr>
          <p:cNvPr id="894979"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26722214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1A512F-A499-4C07-920C-BF516825210C}" type="slidenum">
              <a:rPr lang="el-GR" altLang="el-GR"/>
              <a:pPr/>
              <a:t>47</a:t>
            </a:fld>
            <a:endParaRPr lang="el-GR" altLang="el-GR"/>
          </a:p>
        </p:txBody>
      </p:sp>
      <p:sp>
        <p:nvSpPr>
          <p:cNvPr id="896002" name="Rectangle 2"/>
          <p:cNvSpPr>
            <a:spLocks noGrp="1" noRot="1" noChangeAspect="1" noChangeArrowheads="1" noTextEdit="1"/>
          </p:cNvSpPr>
          <p:nvPr>
            <p:ph type="sldImg"/>
          </p:nvPr>
        </p:nvSpPr>
        <p:spPr>
          <a:ln/>
        </p:spPr>
      </p:sp>
      <p:sp>
        <p:nvSpPr>
          <p:cNvPr id="896003" name="Rectangle 3"/>
          <p:cNvSpPr>
            <a:spLocks noGrp="1" noChangeArrowheads="1"/>
          </p:cNvSpPr>
          <p:nvPr>
            <p:ph type="body" idx="1"/>
          </p:nvPr>
        </p:nvSpPr>
        <p:spPr/>
        <p:txBody>
          <a:bodyPr/>
          <a:lstStyle/>
          <a:p>
            <a:r>
              <a:rPr lang="el-GR" altLang="el-GR" dirty="0" smtClean="0"/>
              <a:t>Ενούρηση (νυκτερινή)</a:t>
            </a:r>
          </a:p>
          <a:p>
            <a:r>
              <a:rPr lang="el-GR" altLang="el-GR" dirty="0" smtClean="0"/>
              <a:t>Εικόνα ΣΥΝΕΡΓΑΤΙΚΕΣ ΟΜΑΔΕΣ</a:t>
            </a:r>
          </a:p>
          <a:p>
            <a:r>
              <a:rPr lang="el-GR" altLang="el-GR" dirty="0" smtClean="0"/>
              <a:t>Δημοσιεύτηκε από ΣΥΝΕΡΓΑΤΙΚΕΣ ΟΜΑΔΕΣ πριν 11 έτη</a:t>
            </a:r>
          </a:p>
          <a:p>
            <a:endParaRPr lang="el-GR" altLang="el-GR" dirty="0" smtClean="0"/>
          </a:p>
          <a:p>
            <a:r>
              <a:rPr lang="el-GR" altLang="el-GR" dirty="0" smtClean="0"/>
              <a:t>Ως νυκτερινή ενούρηση ορίζεται η ακούσια απώλεια ούρων την νύκτα, μετά από το 5ο-6ο έτος της ηλικίας οπότε θα αναμένονταν ο πλήρης έλεγχος της λειτουργίας της κύστεως. Η ενούρηση χαρακτηρίζεται ως πρωτοπαθής νυκτερινή ενούρηση όταν συνεχίζεται από τη γέννηση και δευτεροπαθής νυκτερινή ενούρηση όταν αρχίζει μετά από περίοδο εγκράτειας 6 μηνών τουλάχιστον.</a:t>
            </a:r>
          </a:p>
          <a:p>
            <a:endParaRPr lang="el-GR" altLang="el-GR" dirty="0" smtClean="0"/>
          </a:p>
          <a:p>
            <a:r>
              <a:rPr lang="el-GR" altLang="el-GR" dirty="0" smtClean="0"/>
              <a:t>Αίτια</a:t>
            </a:r>
          </a:p>
          <a:p>
            <a:endParaRPr lang="el-GR" altLang="el-GR" dirty="0" smtClean="0"/>
          </a:p>
          <a:p>
            <a:r>
              <a:rPr lang="el-GR" altLang="el-GR" dirty="0" smtClean="0"/>
              <a:t>Το άτομο παραμένει στεγνό κατά τη διάρκεια της ημέρας και ελέγχει τη κύστη του. Οι αιτίες συνήθως οφείλονται σε λειτουργική πάθηση. Το ανθρώπινο σώμα κανονικά ελαττώνει την παραγωγή ούρων το βράδυ, όταν το παιδί κοιμάται, μέσω της αυξημένης παραγωγής μίας συγκεκριμένης ορμόνης, της </a:t>
            </a:r>
            <a:r>
              <a:rPr lang="el-GR" altLang="el-GR" dirty="0" err="1" smtClean="0"/>
              <a:t>βαζοπρεσσίνης</a:t>
            </a:r>
            <a:r>
              <a:rPr lang="el-GR" altLang="el-GR" dirty="0" smtClean="0"/>
              <a:t>, η οποία δίνει σήμα στα νεφρά να μειώσουν την παραγωγή ούρων το βράδυ. Στα </a:t>
            </a:r>
            <a:r>
              <a:rPr lang="el-GR" altLang="el-GR" dirty="0" err="1" smtClean="0"/>
              <a:t>ενουρητικά</a:t>
            </a:r>
            <a:r>
              <a:rPr lang="el-GR" altLang="el-GR" dirty="0" smtClean="0"/>
              <a:t> όμως άτομα, η παραγωγή </a:t>
            </a:r>
            <a:r>
              <a:rPr lang="el-GR" altLang="el-GR" dirty="0" err="1" smtClean="0"/>
              <a:t>βαζοπρεσσίνης</a:t>
            </a:r>
            <a:r>
              <a:rPr lang="el-GR" altLang="el-GR" dirty="0" smtClean="0"/>
              <a:t> δεν αυξάνεται το βράδυ με αποτέλεσμα παραγωγή περίσσειας ούρων των οποίων ο όγκος υπερβαίνει τον όγκο της ουροδόχου κύστεως με αποτέλεσμα την ακούσια κένωσή της και κατά </a:t>
            </a:r>
            <a:r>
              <a:rPr lang="el-GR" altLang="el-GR" dirty="0" err="1" smtClean="0"/>
              <a:t>συνέπειαν</a:t>
            </a:r>
            <a:r>
              <a:rPr lang="el-GR" altLang="el-GR" dirty="0" smtClean="0"/>
              <a:t> το βρέξιμο του παιδιού. Σπάνια ίσως να υποκρύπτεται κάποιο σημαντικότερο πρόβλημα των νεφρών ή της ουροδόχου κύστεως το οποίο θα πρέπει να διερευνηθεί και να λυθεί, επειδή είναι πολύ σοβαρότερο από τη σχετικά απλή πάθηση που περιγράφεται παραπάνω ως Πρωτοπαθής (</a:t>
            </a:r>
            <a:r>
              <a:rPr lang="el-GR" altLang="el-GR" dirty="0" err="1" smtClean="0"/>
              <a:t>Μονοσυμπτωματική</a:t>
            </a:r>
            <a:r>
              <a:rPr lang="el-GR" altLang="el-GR" dirty="0" smtClean="0"/>
              <a:t>) Νυκτερινή Ενούρηση. Υπάρχει γενικά μία πολύ διαδεδομένη αντίληψη, τόσο μεταξύ των γονέων, όσο και μεταξύ των γιατρών ότι η νυκτερινή ενούρηση είναι μία καλοήθης νόσος, άγνωστης και μυστηριώδους αιτιολογίας η οποία περνά με τον καιρό.</a:t>
            </a:r>
          </a:p>
          <a:p>
            <a:endParaRPr lang="el-GR" altLang="el-GR" dirty="0" smtClean="0"/>
          </a:p>
          <a:p>
            <a:r>
              <a:rPr lang="el-GR" altLang="el-GR" dirty="0" smtClean="0"/>
              <a:t>Με εξαίρεση τις αλλεργικές παθήσεις, η νυκτερινή ενούρηση είναι η πιο συχνή πάθηση της παιδικής ηλικίας. Κατά </a:t>
            </a:r>
            <a:r>
              <a:rPr lang="el-GR" altLang="el-GR" dirty="0" err="1" smtClean="0"/>
              <a:t>συνέπειαν</a:t>
            </a:r>
            <a:r>
              <a:rPr lang="el-GR" altLang="el-GR" dirty="0" smtClean="0"/>
              <a:t> είναι δύσκολο να αντιληφθεί κανείς γιατί η νυκτερινή ενούρηση παραδοσιακά αντιμετωπίζεται με τέτοια έλλειψη ενδιαφέροντος από τους γιατρούς, τόσο από κλινικής απόψεως όσο και από ερευνητικής πλευράς. Οι γιατροί δεν δείχνουν μεγάλο ενδιαφέρον για μία πάθηση την οποία οι ίδιοι θεωρούν </a:t>
            </a:r>
            <a:r>
              <a:rPr lang="el-GR" altLang="el-GR" dirty="0" err="1" smtClean="0"/>
              <a:t>αυτοϊώμενη</a:t>
            </a:r>
            <a:r>
              <a:rPr lang="el-GR" altLang="el-GR" dirty="0" smtClean="0"/>
              <a:t> και οφειλομένη σε λανθασμένη διαπαιδαγώγηση του παιδιού. Δεν υπήρχαν σοβαρές έρευνες για την αιτιολογία και την </a:t>
            </a:r>
            <a:r>
              <a:rPr lang="el-GR" altLang="el-GR" dirty="0" err="1" smtClean="0"/>
              <a:t>παθοφυσιολογία</a:t>
            </a:r>
            <a:r>
              <a:rPr lang="el-GR" altLang="el-GR" dirty="0" smtClean="0"/>
              <a:t> της νυκτερινής ενουρήσεως ή για τις επιπτώσεις της, όπως οι ψυχολογικές συνέπειες τις οποίες βιώνει το παιδί.</a:t>
            </a:r>
          </a:p>
          <a:p>
            <a:endParaRPr lang="el-GR" altLang="el-GR" dirty="0" smtClean="0"/>
          </a:p>
          <a:p>
            <a:r>
              <a:rPr lang="el-GR" altLang="el-GR" dirty="0" smtClean="0"/>
              <a:t>Πιθανά σωματικά αίτια. </a:t>
            </a:r>
          </a:p>
          <a:p>
            <a:endParaRPr lang="el-GR" altLang="el-GR" dirty="0" smtClean="0"/>
          </a:p>
          <a:p>
            <a:r>
              <a:rPr lang="el-GR" altLang="el-GR" dirty="0" smtClean="0"/>
              <a:t>Μόνο το 1% των περιπτώσεων οφείλεται σε σωματικές ατέλειες και ασθένειες όπως: - Μικρό μέγεθος της ουροδόχου κύστης. - Γενετικοί παράγοντες - κληρονομικότητα. Αν ο ένας γονιός είχε πρόβλημα νυχτερινής ενούρησης ο κίνδυνος είναι για το παιδί 45%. Αν είχαν το πρόβλημα και οι δύο γονείς ο κίνδυνος για το παιδί είναι 75%. - Λοίμωξη της ουροδόχου κύστης και των νεφρών. - Μειωμένη έκκριση της </a:t>
            </a:r>
            <a:r>
              <a:rPr lang="el-GR" altLang="el-GR" dirty="0" err="1" smtClean="0"/>
              <a:t>αντιδιουρητικής</a:t>
            </a:r>
            <a:r>
              <a:rPr lang="el-GR" altLang="el-GR" dirty="0" smtClean="0"/>
              <a:t> ορμόνης. - Διαβήτης. - Υπερθυρεοειδισμός. - Βαρύς ύπνος: Ο εγκέφαλος κοιμάται τόσο βαθιά που αποτυγχάνει να ανταποκριθεί στα μηνύματα που του δίνει η ουροδόχος κύστη. Έτσι η κύστη αδειάζει χωρίς να το συνειδητοποιήσει ο εγκέφαλος. - Η μικρή χωρητικότητα της κύστης. - Η χαμηλή ευαισθησία του σφικτήρα. - Κατανάλωση τροφών που περιέχουν υψηλά επίπεδα χρωστικών και γλυκαντικών ουσιών. - Δυσκοιλιότητα.</a:t>
            </a:r>
          </a:p>
          <a:p>
            <a:endParaRPr lang="el-GR" altLang="el-GR" dirty="0" smtClean="0"/>
          </a:p>
          <a:p>
            <a:r>
              <a:rPr lang="el-GR" altLang="el-GR" dirty="0" smtClean="0"/>
              <a:t>Πιθανά ψυχογενή αίτια. </a:t>
            </a:r>
          </a:p>
          <a:p>
            <a:endParaRPr lang="el-GR" altLang="el-GR" dirty="0" smtClean="0"/>
          </a:p>
          <a:p>
            <a:r>
              <a:rPr lang="el-GR" altLang="el-GR" dirty="0" smtClean="0"/>
              <a:t>Σε αρκετές περιπτώσεις ενούρησης με ψυχογενή αίτια διαπιστώνονται: - Αισθήματα ζήλιας απέναντι σε μικρότερο αδελφάκι. - Ανασφάλεια, αδικαιολόγητο άγχος. - Ψυχοσυναισθηματική ανωριμότητα. - Προβλήματα επικοινωνίας και καυγάδες ανάμεσα στα μέλη της οικογένειας. - Κοινωνική απομόνωση. (Για τα μεγαλύτερα παιδιά). Φοβίες (Ζώα, φαντάσματα, κεραυνοί, θάνατος). - Μειωμένη </a:t>
            </a:r>
            <a:r>
              <a:rPr lang="el-GR" altLang="el-GR" dirty="0" err="1" smtClean="0"/>
              <a:t>αυτο</a:t>
            </a:r>
            <a:r>
              <a:rPr lang="el-GR" altLang="el-GR" dirty="0" smtClean="0"/>
              <a:t>-</a:t>
            </a:r>
            <a:r>
              <a:rPr lang="el-GR" altLang="el-GR" dirty="0" err="1" smtClean="0"/>
              <a:t>εκτίμησh</a:t>
            </a:r>
            <a:endParaRPr lang="el-GR" altLang="el-GR" dirty="0" smtClean="0"/>
          </a:p>
          <a:p>
            <a:endParaRPr lang="el-GR" altLang="el-GR" dirty="0" smtClean="0"/>
          </a:p>
          <a:p>
            <a:r>
              <a:rPr lang="el-GR" altLang="el-GR" dirty="0" smtClean="0"/>
              <a:t>Ψυχολογικοί και κοινωνικοί παράγοντες συσχετίσθηκαν αδικαιολογήτως και επί μακρόν με την νυκτερινή ενούρηση. </a:t>
            </a:r>
          </a:p>
          <a:p>
            <a:endParaRPr lang="el-GR" altLang="el-GR" dirty="0" smtClean="0"/>
          </a:p>
          <a:p>
            <a:r>
              <a:rPr lang="el-GR" altLang="el-GR" dirty="0" smtClean="0"/>
              <a:t>Φωτογραφία σε βιτρίνα καταστήματα με την επιγραφή... Σεντόνια για κατούρημα!</a:t>
            </a:r>
          </a:p>
          <a:p>
            <a:r>
              <a:rPr lang="el-GR" altLang="el-GR" dirty="0" smtClean="0"/>
              <a:t>Η ιατρική διάγνωση της νυκτερινής ενουρήσεως </a:t>
            </a:r>
            <a:r>
              <a:rPr lang="el-GR" altLang="el-GR" dirty="0" err="1" smtClean="0"/>
              <a:t>ανευρίσκετο</a:t>
            </a:r>
            <a:r>
              <a:rPr lang="el-GR" altLang="el-GR" dirty="0" smtClean="0"/>
              <a:t> μεταξύ άλλων ψυχιατρικών διαταραχών σε εγχειρίδια ψυχιατρικής. Ψυχαναλυτικές θεωρίες, ορισμένες προσωπικές συμπεριφορές, πιέσεις (</a:t>
            </a:r>
            <a:r>
              <a:rPr lang="el-GR" altLang="el-GR" dirty="0" err="1" smtClean="0"/>
              <a:t>stress</a:t>
            </a:r>
            <a:r>
              <a:rPr lang="el-GR" altLang="el-GR" dirty="0" smtClean="0"/>
              <a:t>), οικογενειακές δυσλειτουργίες και κοινωνικά προβλήματα είχαν ενοχοποιηθεί ως πιθανοί αιτιολογικοί παράγοντες.</a:t>
            </a:r>
          </a:p>
          <a:p>
            <a:endParaRPr lang="el-GR" altLang="el-GR" dirty="0" smtClean="0"/>
          </a:p>
          <a:p>
            <a:r>
              <a:rPr lang="el-GR" altLang="el-GR" dirty="0" smtClean="0"/>
              <a:t>Το 1985 όμως, μία δημοσίευση από ένα ερευνητικό κέντρο στη Δανική πόλη </a:t>
            </a:r>
            <a:r>
              <a:rPr lang="el-GR" altLang="el-GR" dirty="0" err="1" smtClean="0"/>
              <a:t>Aarhus</a:t>
            </a:r>
            <a:r>
              <a:rPr lang="el-GR" altLang="el-GR" dirty="0" smtClean="0"/>
              <a:t> απετέλεσε το σημείο καμπής για το κλινικό και ερευνητικό ενδιαφέρον για τη νυκτερινή ενούρηση.</a:t>
            </a:r>
          </a:p>
          <a:p>
            <a:endParaRPr lang="el-GR" altLang="el-GR" dirty="0" smtClean="0"/>
          </a:p>
          <a:p>
            <a:r>
              <a:rPr lang="el-GR" altLang="el-GR" dirty="0" smtClean="0"/>
              <a:t>Οι συγγραφείς διετύπωσαν τεκμηριωμένα τη θεωρία ότι ένα επεισόδιο νυκτερινής ενουρήσεως θα μπορούσε να οφείλεται σε νυκτερινή πολυουρία, πλήρωση της ουροδόχου κύστεως μέχρι το όριό της κατά τη διάρκεια του ύπνου και ακούσια απώλεια ούρων (ούρηση) στο κρεβάτι.</a:t>
            </a:r>
          </a:p>
          <a:p>
            <a:endParaRPr lang="el-GR" altLang="el-GR" dirty="0" smtClean="0"/>
          </a:p>
          <a:p>
            <a:r>
              <a:rPr lang="el-GR" altLang="el-GR" dirty="0" smtClean="0"/>
              <a:t>Η πολυουρία φαίνεται ότι προκαλείται από σχετικό έλλειμμα </a:t>
            </a:r>
            <a:r>
              <a:rPr lang="el-GR" altLang="el-GR" dirty="0" err="1" smtClean="0"/>
              <a:t>αντιδιουρητικής</a:t>
            </a:r>
            <a:r>
              <a:rPr lang="el-GR" altLang="el-GR" dirty="0" smtClean="0"/>
              <a:t> ορμόνης (</a:t>
            </a:r>
            <a:r>
              <a:rPr lang="el-GR" altLang="el-GR" dirty="0" err="1" smtClean="0"/>
              <a:t>αργινινικής</a:t>
            </a:r>
            <a:r>
              <a:rPr lang="el-GR" altLang="el-GR" dirty="0" smtClean="0"/>
              <a:t> </a:t>
            </a:r>
            <a:r>
              <a:rPr lang="el-GR" altLang="el-GR" dirty="0" err="1" smtClean="0"/>
              <a:t>βαζοπρεσσίνης</a:t>
            </a:r>
            <a:r>
              <a:rPr lang="el-GR" altLang="el-GR" dirty="0" smtClean="0"/>
              <a:t>) κατά τη διάρκεια της νύκτας. Τα επίπεδα της </a:t>
            </a:r>
            <a:r>
              <a:rPr lang="el-GR" altLang="el-GR" dirty="0" err="1" smtClean="0"/>
              <a:t>αντιδιουρητικής</a:t>
            </a:r>
            <a:r>
              <a:rPr lang="el-GR" altLang="el-GR" dirty="0" smtClean="0"/>
              <a:t> ορμόνης στο πλάσμα δεν αυξάνονται κατά τη διάρκεια της νύκτας στα </a:t>
            </a:r>
            <a:r>
              <a:rPr lang="el-GR" altLang="el-GR" dirty="0" err="1" smtClean="0"/>
              <a:t>ενουρητικά</a:t>
            </a:r>
            <a:r>
              <a:rPr lang="el-GR" altLang="el-GR" dirty="0" smtClean="0"/>
              <a:t> παιδιά όπως συνήθως συμβαίνει σε μη </a:t>
            </a:r>
            <a:r>
              <a:rPr lang="el-GR" altLang="el-GR" dirty="0" err="1" smtClean="0"/>
              <a:t>ενουρητικά</a:t>
            </a:r>
            <a:r>
              <a:rPr lang="el-GR" altLang="el-GR" dirty="0" smtClean="0"/>
              <a:t> άτομα κατά τη διάρκεια του ύπνου. Στα φυσιολογικά, εγκρατή άτομα, παιδιά ή ενήλικες, η παραγωγή ούρων ανά μονάδα χρόνου, μειώνεται κατά τη διάρκεια του ύπνου εν </a:t>
            </a:r>
            <a:r>
              <a:rPr lang="el-GR" altLang="el-GR" dirty="0" err="1" smtClean="0"/>
              <a:t>σχέσει</a:t>
            </a:r>
            <a:r>
              <a:rPr lang="el-GR" altLang="el-GR" dirty="0" smtClean="0"/>
              <a:t> με την ημέρα. Αυτός ο μηχανισμός είναι ευεργετικός, επειδή επιτρέπει να μην διακόπτεται ο ύπνος από ενδεχόμενη διάταση της κύστεως λόγω αυξημένου όγκου ούρων.</a:t>
            </a:r>
          </a:p>
          <a:p>
            <a:endParaRPr lang="el-GR" altLang="el-GR" dirty="0" smtClean="0"/>
          </a:p>
          <a:p>
            <a:r>
              <a:rPr lang="el-GR" altLang="el-GR" dirty="0" smtClean="0"/>
              <a:t>Μετά τη δημοσίευση του δανέζικου άρθρου το 1985, δημοσιεύθηκαν εκατοντάδες άρθρα για θέματα σχετικά με την ενούρηση. Επιπλέον, υπάρχει μία λανθασμένη προκατάληψη που εμποδίζει τους γονείς ακόμα και να αναφέρουν στο γιατρό την πάθηση του παιδιού τους, επειδή:</a:t>
            </a:r>
          </a:p>
          <a:p>
            <a:endParaRPr lang="el-GR" altLang="el-GR" dirty="0" smtClean="0"/>
          </a:p>
          <a:p>
            <a:r>
              <a:rPr lang="el-GR" altLang="el-GR" dirty="0" smtClean="0"/>
              <a:t>τη θεωρούν ταμπού, </a:t>
            </a:r>
          </a:p>
          <a:p>
            <a:r>
              <a:rPr lang="el-GR" altLang="el-GR" dirty="0" smtClean="0"/>
              <a:t>ντρέπονται να αναφέρουν το κληρονομικό τους ιστορικό (Σημ.: Ένα παιδί με ένα γονέα </a:t>
            </a:r>
            <a:r>
              <a:rPr lang="el-GR" altLang="el-GR" dirty="0" err="1" smtClean="0"/>
              <a:t>ενουρητικό</a:t>
            </a:r>
            <a:r>
              <a:rPr lang="el-GR" altLang="el-GR" dirty="0" smtClean="0"/>
              <a:t> έχει πιθανότητα 45% να είναι και αυτό </a:t>
            </a:r>
            <a:r>
              <a:rPr lang="el-GR" altLang="el-GR" dirty="0" err="1" smtClean="0"/>
              <a:t>ενουρητικό</a:t>
            </a:r>
            <a:r>
              <a:rPr lang="el-GR" altLang="el-GR" dirty="0" smtClean="0"/>
              <a:t>, με δύο γονείς το ποσοστό γίνεται 75%), </a:t>
            </a:r>
          </a:p>
          <a:p>
            <a:r>
              <a:rPr lang="el-GR" altLang="el-GR" dirty="0" smtClean="0"/>
              <a:t>νομίζουν ότι θα κατηγορηθούν ότι το παιδί δεν σταμάτησε να βρέχεται εξαιτίας δικών τους παραλείψεων ή λαθών.</a:t>
            </a:r>
          </a:p>
          <a:p>
            <a:r>
              <a:rPr lang="el-GR" altLang="el-GR" dirty="0" smtClean="0"/>
              <a:t>Σε αντίθεση με τα όσα λανθασμένα πιστεύονται μέχρι σήμερα, η νυκτερινή ενούρηση δεν έχει ψυχολογικά αίτια, αλλά μπορεί να δημιουργήσει ψυχολογικές διαταραχές, όπως χαμηλή αυτοεκτίμηση του παιδιού, κοινωνική απομόνωση και σε ακραίες περιπτώσεις ακόμη και σεξουαλικές διαταραχές μετά την εφηβεία. Μία πρόσφατη έρευνα που διεξήχθη σε ένα μεγάλο αριθμό οικογενειών που είχαν </a:t>
            </a:r>
            <a:r>
              <a:rPr lang="el-GR" altLang="el-GR" dirty="0" err="1" smtClean="0"/>
              <a:t>ενουρητικά</a:t>
            </a:r>
            <a:r>
              <a:rPr lang="el-GR" altLang="el-GR" dirty="0" smtClean="0"/>
              <a:t> παιδιά, απέδειξε σαφώς ότι ανεξαρτήτως οικογενειακής προελεύσεως, τα παιδιά που παρουσιάζουν νυκτερινή ενούρηση γενικά έχουν χαμηλή αυτοεκτίμηση για τον εαυτό τους.</a:t>
            </a:r>
          </a:p>
          <a:p>
            <a:endParaRPr lang="el-GR" altLang="el-GR" dirty="0" smtClean="0"/>
          </a:p>
          <a:p>
            <a:r>
              <a:rPr lang="el-GR" altLang="el-GR" dirty="0" smtClean="0"/>
              <a:t>Η αυτοεκτίμηση των παιδιών είναι μία σημαντική ψυχολογική μεταβλητή που συνδέεται με τη ψυχική υγεία. Χαμηλή αυτοεκτίμηση απαντάται σε ποικίλες ψυχιατρικές διαταραχές, όπως κατάθλιψη, προβλήματα φαγητού και προβλήματα ταυτότητος. Επομένως, αν η χαμηλή αυτοεκτίμηση επιμείνει επί σειράν ετών σε παιδιά με δυσλειτουργίες της ουρήσεως, αργότερα πρέπει να αναμένονται ψυχολογικές και ψυχιατρικές διαταραχές.</a:t>
            </a:r>
          </a:p>
          <a:p>
            <a:endParaRPr lang="el-GR" altLang="el-GR" dirty="0" smtClean="0"/>
          </a:p>
          <a:p>
            <a:r>
              <a:rPr lang="el-GR" altLang="el-GR" dirty="0" smtClean="0"/>
              <a:t>Η τυπική εικόνα ενός </a:t>
            </a:r>
            <a:r>
              <a:rPr lang="el-GR" altLang="el-GR" dirty="0" err="1" smtClean="0"/>
              <a:t>ενουρητικού</a:t>
            </a:r>
            <a:r>
              <a:rPr lang="el-GR" altLang="el-GR" dirty="0" smtClean="0"/>
              <a:t> παιδιού είναι η εξής:</a:t>
            </a:r>
          </a:p>
          <a:p>
            <a:endParaRPr lang="el-GR" altLang="el-GR" dirty="0" smtClean="0"/>
          </a:p>
          <a:p>
            <a:r>
              <a:rPr lang="el-GR" altLang="el-GR" dirty="0" smtClean="0"/>
              <a:t>Χαμηλό επίπεδο αυτοεκτιμήσεως για τον εαυτό του</a:t>
            </a:r>
          </a:p>
          <a:p>
            <a:r>
              <a:rPr lang="el-GR" altLang="el-GR" dirty="0" err="1" smtClean="0"/>
              <a:t>Kακές</a:t>
            </a:r>
            <a:r>
              <a:rPr lang="el-GR" altLang="el-GR" dirty="0" smtClean="0"/>
              <a:t> σχέσεις με τις οικογένειές του και τους φίλους του</a:t>
            </a:r>
          </a:p>
          <a:p>
            <a:r>
              <a:rPr lang="el-GR" altLang="el-GR" dirty="0" smtClean="0"/>
              <a:t>Έλλειψη εμπιστοσύνης στις ικανότητές του.</a:t>
            </a:r>
          </a:p>
          <a:p>
            <a:r>
              <a:rPr lang="el-GR" altLang="el-GR" dirty="0" smtClean="0"/>
              <a:t>Το πρόβλημα αναγνωρίζεται εύκολα, ακόμα και σε παιδιά προσχολικής ηλικίας. Μετά από επιτυχή αντιμετώπιση του προβλήματος, η αυτοεκτίμηση του παιδιού επανέρχεται ταχέως. Συνεπώς, πρέπει να συστηθεί η έγκαιρη θεραπεία προκειμένου να αποφευχθούν μεταγενέστερες ψυχιατρικές διαταραχές. Τα τελευταία χρόνια, οι έρευνες απέδειξαν οριστικά ότι πρόκειται για οργανικό πρόβλημα που πρέπει να διερευνάται συστηματικά και να αντιμετωπίζεται έγκαιρα από τους γιατρούς που θα συμβουλεύσουν τους γονείς για τον καταλληλότερη μέθοδο αντιμετώπισης. Υπολογίζεται ότι το 10% των παιδιών 7 ετών πάσχουν από Πρωτοπαθή (</a:t>
            </a:r>
            <a:r>
              <a:rPr lang="el-GR" altLang="el-GR" dirty="0" err="1" smtClean="0"/>
              <a:t>Μονοσυμπτωματική</a:t>
            </a:r>
            <a:r>
              <a:rPr lang="el-GR" altLang="el-GR" dirty="0" smtClean="0"/>
              <a:t>) Νυκτερινή Ενούρηση, ενώ ο ρυθμός αυτομάτου ιάσεως είναι 15% ετησίως. Όμως το 0,6-1% των ατόμων άνω των 15 ετών θα παραμείνουν </a:t>
            </a:r>
            <a:r>
              <a:rPr lang="el-GR" altLang="el-GR" dirty="0" err="1" smtClean="0"/>
              <a:t>ενουρητικά</a:t>
            </a:r>
            <a:r>
              <a:rPr lang="el-GR" altLang="el-GR" dirty="0" smtClean="0"/>
              <a:t> δια βίου. Υπολογίζεται ότι στην Ελλάδα, πάσχουν 100.000 παιδιά από 5 μέχρι 15 </a:t>
            </a:r>
            <a:r>
              <a:rPr lang="el-GR" altLang="el-GR" dirty="0" err="1" smtClean="0"/>
              <a:t>ετώ</a:t>
            </a:r>
            <a:endParaRPr lang="el-GR" altLang="el-GR" dirty="0"/>
          </a:p>
        </p:txBody>
      </p:sp>
    </p:spTree>
    <p:extLst>
      <p:ext uri="{BB962C8B-B14F-4D97-AF65-F5344CB8AC3E}">
        <p14:creationId xmlns:p14="http://schemas.microsoft.com/office/powerpoint/2010/main" val="20015887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4624D4-770C-4C9F-BA5C-E23A25BCBC7D}" type="slidenum">
              <a:rPr lang="el-GR" altLang="el-GR"/>
              <a:pPr/>
              <a:t>48</a:t>
            </a:fld>
            <a:endParaRPr lang="el-GR" altLang="el-GR"/>
          </a:p>
        </p:txBody>
      </p:sp>
      <p:sp>
        <p:nvSpPr>
          <p:cNvPr id="897026" name="Rectangle 2"/>
          <p:cNvSpPr>
            <a:spLocks noGrp="1" noRot="1" noChangeAspect="1" noChangeArrowheads="1" noTextEdit="1"/>
          </p:cNvSpPr>
          <p:nvPr>
            <p:ph type="sldImg"/>
          </p:nvPr>
        </p:nvSpPr>
        <p:spPr>
          <a:ln/>
        </p:spPr>
      </p:sp>
      <p:sp>
        <p:nvSpPr>
          <p:cNvPr id="897027"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42369205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F8AEC9-EA84-414D-B7FC-121306F1C971}" type="slidenum">
              <a:rPr lang="el-GR" altLang="el-GR"/>
              <a:pPr/>
              <a:t>49</a:t>
            </a:fld>
            <a:endParaRPr lang="el-GR" altLang="el-GR"/>
          </a:p>
        </p:txBody>
      </p:sp>
      <p:sp>
        <p:nvSpPr>
          <p:cNvPr id="898050" name="Rectangle 2"/>
          <p:cNvSpPr>
            <a:spLocks noGrp="1" noRot="1" noChangeAspect="1" noChangeArrowheads="1" noTextEdit="1"/>
          </p:cNvSpPr>
          <p:nvPr>
            <p:ph type="sldImg"/>
          </p:nvPr>
        </p:nvSpPr>
        <p:spPr>
          <a:ln/>
        </p:spPr>
      </p:sp>
      <p:sp>
        <p:nvSpPr>
          <p:cNvPr id="898051"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12752528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77D030-F6FE-4603-9743-1537865A437E}" type="slidenum">
              <a:rPr lang="el-GR" altLang="el-GR"/>
              <a:pPr/>
              <a:t>50</a:t>
            </a:fld>
            <a:endParaRPr lang="el-GR" altLang="el-GR"/>
          </a:p>
        </p:txBody>
      </p:sp>
      <p:sp>
        <p:nvSpPr>
          <p:cNvPr id="899074" name="Rectangle 2"/>
          <p:cNvSpPr>
            <a:spLocks noGrp="1" noRot="1" noChangeAspect="1" noChangeArrowheads="1" noTextEdit="1"/>
          </p:cNvSpPr>
          <p:nvPr>
            <p:ph type="sldImg"/>
          </p:nvPr>
        </p:nvSpPr>
        <p:spPr>
          <a:ln/>
        </p:spPr>
      </p:sp>
      <p:sp>
        <p:nvSpPr>
          <p:cNvPr id="899075"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1465168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481503-6260-4F2B-AA44-5FA3BC7CC54C}" type="slidenum">
              <a:rPr lang="el-GR" altLang="el-GR"/>
              <a:pPr/>
              <a:t>9</a:t>
            </a:fld>
            <a:endParaRPr lang="el-GR" altLang="el-GR"/>
          </a:p>
        </p:txBody>
      </p:sp>
      <p:sp>
        <p:nvSpPr>
          <p:cNvPr id="944130" name="Rectangle 2"/>
          <p:cNvSpPr>
            <a:spLocks noGrp="1" noRot="1" noChangeAspect="1" noChangeArrowheads="1" noTextEdit="1"/>
          </p:cNvSpPr>
          <p:nvPr>
            <p:ph type="sldImg"/>
          </p:nvPr>
        </p:nvSpPr>
        <p:spPr>
          <a:ln/>
        </p:spPr>
      </p:sp>
      <p:sp>
        <p:nvSpPr>
          <p:cNvPr id="944131" name="Rectangle 3"/>
          <p:cNvSpPr>
            <a:spLocks noGrp="1" noChangeArrowheads="1"/>
          </p:cNvSpPr>
          <p:nvPr>
            <p:ph type="body" idx="1"/>
          </p:nvPr>
        </p:nvSpPr>
        <p:spPr/>
        <p:txBody>
          <a:bodyPr/>
          <a:lstStyle/>
          <a:p>
            <a:r>
              <a:rPr lang="el-GR" altLang="el-GR"/>
              <a:t>Οι ουρητήρες είναι ινομυώδεις σωλήνες που συνδέουν τη νεφρική πύελο με την ουροδόχο κύστη. Έχουν μήκος 25-30 εκμ. περίπου</a:t>
            </a:r>
          </a:p>
          <a:p>
            <a:endParaRPr lang="el-GR" altLang="el-GR"/>
          </a:p>
        </p:txBody>
      </p:sp>
    </p:spTree>
    <p:extLst>
      <p:ext uri="{BB962C8B-B14F-4D97-AF65-F5344CB8AC3E}">
        <p14:creationId xmlns:p14="http://schemas.microsoft.com/office/powerpoint/2010/main" val="33726113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5F9E20-3486-410D-81AE-B41EBDAAA000}" type="slidenum">
              <a:rPr lang="el-GR" altLang="el-GR"/>
              <a:pPr/>
              <a:t>51</a:t>
            </a:fld>
            <a:endParaRPr lang="el-GR" altLang="el-GR"/>
          </a:p>
        </p:txBody>
      </p:sp>
      <p:sp>
        <p:nvSpPr>
          <p:cNvPr id="900098" name="Rectangle 2"/>
          <p:cNvSpPr>
            <a:spLocks noGrp="1" noRot="1" noChangeAspect="1" noChangeArrowheads="1" noTextEdit="1"/>
          </p:cNvSpPr>
          <p:nvPr>
            <p:ph type="sldImg"/>
          </p:nvPr>
        </p:nvSpPr>
        <p:spPr>
          <a:ln/>
        </p:spPr>
      </p:sp>
      <p:sp>
        <p:nvSpPr>
          <p:cNvPr id="900099"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8667820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4FEBCE-1F0A-4DE8-BAC9-7438A9819275}" type="slidenum">
              <a:rPr lang="el-GR" altLang="el-GR"/>
              <a:pPr/>
              <a:t>52</a:t>
            </a:fld>
            <a:endParaRPr lang="el-GR" altLang="el-GR"/>
          </a:p>
        </p:txBody>
      </p:sp>
      <p:sp>
        <p:nvSpPr>
          <p:cNvPr id="901122" name="Rectangle 2"/>
          <p:cNvSpPr>
            <a:spLocks noGrp="1" noRot="1" noChangeAspect="1" noChangeArrowheads="1" noTextEdit="1"/>
          </p:cNvSpPr>
          <p:nvPr>
            <p:ph type="sldImg"/>
          </p:nvPr>
        </p:nvSpPr>
        <p:spPr>
          <a:ln/>
        </p:spPr>
      </p:sp>
      <p:sp>
        <p:nvSpPr>
          <p:cNvPr id="901123"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209623373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2F9D7B-9085-46BA-8EDA-A6D04DA6E072}" type="slidenum">
              <a:rPr lang="el-GR" altLang="el-GR"/>
              <a:pPr/>
              <a:t>53</a:t>
            </a:fld>
            <a:endParaRPr lang="el-GR" altLang="el-GR"/>
          </a:p>
        </p:txBody>
      </p:sp>
      <p:sp>
        <p:nvSpPr>
          <p:cNvPr id="966658" name="Rectangle 2"/>
          <p:cNvSpPr>
            <a:spLocks noGrp="1" noRot="1" noChangeAspect="1" noChangeArrowheads="1" noTextEdit="1"/>
          </p:cNvSpPr>
          <p:nvPr>
            <p:ph type="sldImg"/>
          </p:nvPr>
        </p:nvSpPr>
        <p:spPr>
          <a:ln/>
        </p:spPr>
      </p:sp>
      <p:sp>
        <p:nvSpPr>
          <p:cNvPr id="966659"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35621644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F8454C-7D55-4191-A865-AD5F5E27B20D}" type="slidenum">
              <a:rPr lang="el-GR" altLang="el-GR"/>
              <a:pPr/>
              <a:t>54</a:t>
            </a:fld>
            <a:endParaRPr lang="el-GR" altLang="el-GR"/>
          </a:p>
        </p:txBody>
      </p:sp>
      <p:sp>
        <p:nvSpPr>
          <p:cNvPr id="904194" name="Rectangle 2"/>
          <p:cNvSpPr>
            <a:spLocks noGrp="1" noRot="1" noChangeAspect="1" noChangeArrowheads="1" noTextEdit="1"/>
          </p:cNvSpPr>
          <p:nvPr>
            <p:ph type="sldImg"/>
          </p:nvPr>
        </p:nvSpPr>
        <p:spPr>
          <a:ln/>
        </p:spPr>
      </p:sp>
      <p:sp>
        <p:nvSpPr>
          <p:cNvPr id="904195"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28062215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7473FC-16BA-4B32-8DF1-F59628B23D9A}" type="slidenum">
              <a:rPr lang="el-GR" altLang="el-GR"/>
              <a:pPr/>
              <a:t>55</a:t>
            </a:fld>
            <a:endParaRPr lang="el-GR" altLang="el-GR"/>
          </a:p>
        </p:txBody>
      </p:sp>
      <p:sp>
        <p:nvSpPr>
          <p:cNvPr id="905218" name="Rectangle 2"/>
          <p:cNvSpPr>
            <a:spLocks noGrp="1" noRot="1" noChangeAspect="1" noChangeArrowheads="1" noTextEdit="1"/>
          </p:cNvSpPr>
          <p:nvPr>
            <p:ph type="sldImg"/>
          </p:nvPr>
        </p:nvSpPr>
        <p:spPr>
          <a:ln/>
        </p:spPr>
      </p:sp>
      <p:sp>
        <p:nvSpPr>
          <p:cNvPr id="905219"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25764656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C7DAEC-D58A-40F5-B313-9C009E17378B}" type="slidenum">
              <a:rPr lang="el-GR" altLang="el-GR"/>
              <a:pPr/>
              <a:t>56</a:t>
            </a:fld>
            <a:endParaRPr lang="el-GR" altLang="el-GR"/>
          </a:p>
        </p:txBody>
      </p:sp>
      <p:sp>
        <p:nvSpPr>
          <p:cNvPr id="906242" name="Rectangle 2"/>
          <p:cNvSpPr>
            <a:spLocks noGrp="1" noRot="1" noChangeAspect="1" noChangeArrowheads="1" noTextEdit="1"/>
          </p:cNvSpPr>
          <p:nvPr>
            <p:ph type="sldImg"/>
          </p:nvPr>
        </p:nvSpPr>
        <p:spPr>
          <a:ln/>
        </p:spPr>
      </p:sp>
      <p:sp>
        <p:nvSpPr>
          <p:cNvPr id="906243"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21298327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5299FB-5C72-4163-A3B2-0BAA863066B7}" type="slidenum">
              <a:rPr lang="el-GR" altLang="el-GR"/>
              <a:pPr/>
              <a:t>57</a:t>
            </a:fld>
            <a:endParaRPr lang="el-GR" altLang="el-GR"/>
          </a:p>
        </p:txBody>
      </p:sp>
      <p:sp>
        <p:nvSpPr>
          <p:cNvPr id="907266" name="Rectangle 2"/>
          <p:cNvSpPr>
            <a:spLocks noGrp="1" noRot="1" noChangeAspect="1" noChangeArrowheads="1" noTextEdit="1"/>
          </p:cNvSpPr>
          <p:nvPr>
            <p:ph type="sldImg"/>
          </p:nvPr>
        </p:nvSpPr>
        <p:spPr>
          <a:ln/>
        </p:spPr>
      </p:sp>
      <p:sp>
        <p:nvSpPr>
          <p:cNvPr id="907267"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7268138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4FA4EE-81A4-44FA-86BB-6FE2C4A65282}" type="slidenum">
              <a:rPr lang="el-GR" altLang="el-GR"/>
              <a:pPr/>
              <a:t>58</a:t>
            </a:fld>
            <a:endParaRPr lang="el-GR" altLang="el-GR"/>
          </a:p>
        </p:txBody>
      </p:sp>
      <p:sp>
        <p:nvSpPr>
          <p:cNvPr id="908290" name="Rectangle 2"/>
          <p:cNvSpPr>
            <a:spLocks noGrp="1" noRot="1" noChangeAspect="1" noChangeArrowheads="1" noTextEdit="1"/>
          </p:cNvSpPr>
          <p:nvPr>
            <p:ph type="sldImg"/>
          </p:nvPr>
        </p:nvSpPr>
        <p:spPr>
          <a:ln/>
        </p:spPr>
      </p:sp>
      <p:sp>
        <p:nvSpPr>
          <p:cNvPr id="908291"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5527916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E3250B-A7A8-4B89-9259-03268807C9D4}" type="slidenum">
              <a:rPr lang="el-GR" altLang="el-GR"/>
              <a:pPr/>
              <a:t>59</a:t>
            </a:fld>
            <a:endParaRPr lang="el-GR" altLang="el-GR"/>
          </a:p>
        </p:txBody>
      </p:sp>
      <p:sp>
        <p:nvSpPr>
          <p:cNvPr id="930818" name="Rectangle 2"/>
          <p:cNvSpPr>
            <a:spLocks noGrp="1" noRot="1" noChangeAspect="1" noChangeArrowheads="1" noTextEdit="1"/>
          </p:cNvSpPr>
          <p:nvPr>
            <p:ph type="sldImg"/>
          </p:nvPr>
        </p:nvSpPr>
        <p:spPr>
          <a:ln/>
        </p:spPr>
      </p:sp>
      <p:sp>
        <p:nvSpPr>
          <p:cNvPr id="930819"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23690371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464AF4-8812-4B9A-B983-1F66A9FF71AE}" type="slidenum">
              <a:rPr lang="el-GR" altLang="el-GR"/>
              <a:pPr/>
              <a:t>60</a:t>
            </a:fld>
            <a:endParaRPr lang="el-GR" altLang="el-GR"/>
          </a:p>
        </p:txBody>
      </p:sp>
      <p:sp>
        <p:nvSpPr>
          <p:cNvPr id="909314" name="Rectangle 2"/>
          <p:cNvSpPr>
            <a:spLocks noGrp="1" noRot="1" noChangeAspect="1" noChangeArrowheads="1" noTextEdit="1"/>
          </p:cNvSpPr>
          <p:nvPr>
            <p:ph type="sldImg"/>
          </p:nvPr>
        </p:nvSpPr>
        <p:spPr>
          <a:ln/>
        </p:spPr>
      </p:sp>
      <p:sp>
        <p:nvSpPr>
          <p:cNvPr id="909315"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1703157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05CC1E-4068-4CEF-B41D-29D8336DAD7A}" type="slidenum">
              <a:rPr lang="el-GR" altLang="el-GR"/>
              <a:pPr/>
              <a:t>10</a:t>
            </a:fld>
            <a:endParaRPr lang="el-GR" altLang="el-GR"/>
          </a:p>
        </p:txBody>
      </p:sp>
      <p:sp>
        <p:nvSpPr>
          <p:cNvPr id="862210" name="Rectangle 2"/>
          <p:cNvSpPr>
            <a:spLocks noGrp="1" noRot="1" noChangeAspect="1" noChangeArrowheads="1" noTextEdit="1"/>
          </p:cNvSpPr>
          <p:nvPr>
            <p:ph type="sldImg"/>
          </p:nvPr>
        </p:nvSpPr>
        <p:spPr>
          <a:ln/>
        </p:spPr>
      </p:sp>
      <p:sp>
        <p:nvSpPr>
          <p:cNvPr id="862211"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35687239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771787-E942-4973-97D0-413A433ED2F6}" type="slidenum">
              <a:rPr lang="el-GR" altLang="el-GR"/>
              <a:pPr/>
              <a:t>61</a:t>
            </a:fld>
            <a:endParaRPr lang="el-GR" altLang="el-GR"/>
          </a:p>
        </p:txBody>
      </p:sp>
      <p:sp>
        <p:nvSpPr>
          <p:cNvPr id="910338" name="Rectangle 2"/>
          <p:cNvSpPr>
            <a:spLocks noGrp="1" noRot="1" noChangeAspect="1" noChangeArrowheads="1" noTextEdit="1"/>
          </p:cNvSpPr>
          <p:nvPr>
            <p:ph type="sldImg"/>
          </p:nvPr>
        </p:nvSpPr>
        <p:spPr>
          <a:ln/>
        </p:spPr>
      </p:sp>
      <p:sp>
        <p:nvSpPr>
          <p:cNvPr id="910339"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284062538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9BCECE-BAB7-4FC4-98F8-7B909CC0A9C4}" type="slidenum">
              <a:rPr lang="el-GR" altLang="el-GR"/>
              <a:pPr/>
              <a:t>62</a:t>
            </a:fld>
            <a:endParaRPr lang="el-GR" altLang="el-GR"/>
          </a:p>
        </p:txBody>
      </p:sp>
      <p:sp>
        <p:nvSpPr>
          <p:cNvPr id="912386" name="Rectangle 2"/>
          <p:cNvSpPr>
            <a:spLocks noGrp="1" noRot="1" noChangeAspect="1" noChangeArrowheads="1" noTextEdit="1"/>
          </p:cNvSpPr>
          <p:nvPr>
            <p:ph type="sldImg"/>
          </p:nvPr>
        </p:nvSpPr>
        <p:spPr>
          <a:ln/>
        </p:spPr>
      </p:sp>
      <p:sp>
        <p:nvSpPr>
          <p:cNvPr id="912387"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380647351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771787-E942-4973-97D0-413A433ED2F6}" type="slidenum">
              <a:rPr lang="el-GR" altLang="el-GR">
                <a:solidFill>
                  <a:prstClr val="black"/>
                </a:solidFill>
              </a:rPr>
              <a:pPr/>
              <a:t>63</a:t>
            </a:fld>
            <a:endParaRPr lang="el-GR" altLang="el-GR">
              <a:solidFill>
                <a:prstClr val="black"/>
              </a:solidFill>
            </a:endParaRPr>
          </a:p>
        </p:txBody>
      </p:sp>
      <p:sp>
        <p:nvSpPr>
          <p:cNvPr id="910338" name="Rectangle 2"/>
          <p:cNvSpPr>
            <a:spLocks noGrp="1" noRot="1" noChangeAspect="1" noChangeArrowheads="1" noTextEdit="1"/>
          </p:cNvSpPr>
          <p:nvPr>
            <p:ph type="sldImg"/>
          </p:nvPr>
        </p:nvSpPr>
        <p:spPr>
          <a:ln/>
        </p:spPr>
      </p:sp>
      <p:sp>
        <p:nvSpPr>
          <p:cNvPr id="910339"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284062538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E7E385-8282-43EA-8C62-0352758B307F}" type="slidenum">
              <a:rPr lang="el-GR" altLang="el-GR"/>
              <a:pPr/>
              <a:t>64</a:t>
            </a:fld>
            <a:endParaRPr lang="el-GR" altLang="el-GR"/>
          </a:p>
        </p:txBody>
      </p:sp>
      <p:sp>
        <p:nvSpPr>
          <p:cNvPr id="911362" name="Rectangle 2"/>
          <p:cNvSpPr>
            <a:spLocks noGrp="1" noRot="1" noChangeAspect="1" noChangeArrowheads="1" noTextEdit="1"/>
          </p:cNvSpPr>
          <p:nvPr>
            <p:ph type="sldImg"/>
          </p:nvPr>
        </p:nvSpPr>
        <p:spPr>
          <a:ln/>
        </p:spPr>
      </p:sp>
      <p:sp>
        <p:nvSpPr>
          <p:cNvPr id="911363"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290008465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A9C96A2-7BFC-4F20-AEDA-7F425BE83E68}" type="slidenum">
              <a:rPr lang="el-GR" altLang="el-GR"/>
              <a:pPr/>
              <a:t>65</a:t>
            </a:fld>
            <a:endParaRPr lang="el-GR" altLang="el-GR"/>
          </a:p>
        </p:txBody>
      </p:sp>
      <p:sp>
        <p:nvSpPr>
          <p:cNvPr id="1022978" name="Rectangle 2"/>
          <p:cNvSpPr>
            <a:spLocks noGrp="1" noRot="1" noChangeAspect="1" noChangeArrowheads="1" noTextEdit="1"/>
          </p:cNvSpPr>
          <p:nvPr>
            <p:ph type="sldImg"/>
          </p:nvPr>
        </p:nvSpPr>
        <p:spPr>
          <a:ln/>
        </p:spPr>
      </p:sp>
      <p:sp>
        <p:nvSpPr>
          <p:cNvPr id="1022979"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354964894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235415-E3F2-4427-98B3-8275FCE2CE6D}" type="slidenum">
              <a:rPr lang="el-GR" altLang="el-GR"/>
              <a:pPr/>
              <a:t>66</a:t>
            </a:fld>
            <a:endParaRPr lang="el-GR" altLang="el-GR"/>
          </a:p>
        </p:txBody>
      </p:sp>
      <p:sp>
        <p:nvSpPr>
          <p:cNvPr id="914434" name="Rectangle 2"/>
          <p:cNvSpPr>
            <a:spLocks noGrp="1" noRot="1" noChangeAspect="1" noChangeArrowheads="1" noTextEdit="1"/>
          </p:cNvSpPr>
          <p:nvPr>
            <p:ph type="sldImg"/>
          </p:nvPr>
        </p:nvSpPr>
        <p:spPr>
          <a:ln/>
        </p:spPr>
      </p:sp>
      <p:sp>
        <p:nvSpPr>
          <p:cNvPr id="914435"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35669191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39C2B8-10F5-47FE-A9DB-FAF6740E9E69}" type="slidenum">
              <a:rPr lang="el-GR" altLang="el-GR"/>
              <a:pPr/>
              <a:t>67</a:t>
            </a:fld>
            <a:endParaRPr lang="el-GR" altLang="el-GR"/>
          </a:p>
        </p:txBody>
      </p:sp>
      <p:sp>
        <p:nvSpPr>
          <p:cNvPr id="915458" name="Rectangle 2"/>
          <p:cNvSpPr>
            <a:spLocks noGrp="1" noRot="1" noChangeAspect="1" noChangeArrowheads="1" noTextEdit="1"/>
          </p:cNvSpPr>
          <p:nvPr>
            <p:ph type="sldImg"/>
          </p:nvPr>
        </p:nvSpPr>
        <p:spPr>
          <a:ln/>
        </p:spPr>
      </p:sp>
      <p:sp>
        <p:nvSpPr>
          <p:cNvPr id="915459"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9320489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964807-D5C8-4C41-A314-C7C351DA3DCE}" type="slidenum">
              <a:rPr lang="el-GR" altLang="el-GR"/>
              <a:pPr/>
              <a:t>12</a:t>
            </a:fld>
            <a:endParaRPr lang="el-GR" altLang="el-GR"/>
          </a:p>
        </p:txBody>
      </p:sp>
      <p:sp>
        <p:nvSpPr>
          <p:cNvPr id="863234" name="Rectangle 2"/>
          <p:cNvSpPr>
            <a:spLocks noGrp="1" noRot="1" noChangeAspect="1" noChangeArrowheads="1" noTextEdit="1"/>
          </p:cNvSpPr>
          <p:nvPr>
            <p:ph type="sldImg"/>
          </p:nvPr>
        </p:nvSpPr>
        <p:spPr>
          <a:ln/>
        </p:spPr>
      </p:sp>
      <p:sp>
        <p:nvSpPr>
          <p:cNvPr id="863235"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2148186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370070-3992-4716-9890-2B39A2D0C75E}" type="slidenum">
              <a:rPr lang="el-GR" altLang="el-GR"/>
              <a:pPr/>
              <a:t>13</a:t>
            </a:fld>
            <a:endParaRPr lang="el-GR" altLang="el-GR"/>
          </a:p>
        </p:txBody>
      </p:sp>
      <p:sp>
        <p:nvSpPr>
          <p:cNvPr id="866306" name="Rectangle 2"/>
          <p:cNvSpPr>
            <a:spLocks noGrp="1" noRot="1" noChangeAspect="1" noChangeArrowheads="1" noTextEdit="1"/>
          </p:cNvSpPr>
          <p:nvPr>
            <p:ph type="sldImg"/>
          </p:nvPr>
        </p:nvSpPr>
        <p:spPr>
          <a:ln/>
        </p:spPr>
      </p:sp>
      <p:sp>
        <p:nvSpPr>
          <p:cNvPr id="866307"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730214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394498-4FA7-4192-AAA6-84F8A08E4CD6}" type="slidenum">
              <a:rPr lang="el-GR" altLang="el-GR"/>
              <a:pPr/>
              <a:t>15</a:t>
            </a:fld>
            <a:endParaRPr lang="el-GR" altLang="el-GR"/>
          </a:p>
        </p:txBody>
      </p:sp>
      <p:sp>
        <p:nvSpPr>
          <p:cNvPr id="865282" name="Rectangle 2"/>
          <p:cNvSpPr>
            <a:spLocks noGrp="1" noRot="1" noChangeAspect="1" noChangeArrowheads="1" noTextEdit="1"/>
          </p:cNvSpPr>
          <p:nvPr>
            <p:ph type="sldImg"/>
          </p:nvPr>
        </p:nvSpPr>
        <p:spPr>
          <a:ln/>
        </p:spPr>
      </p:sp>
      <p:sp>
        <p:nvSpPr>
          <p:cNvPr id="865283"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3458980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D9161A1-586D-448A-AF81-0F9E863056DF}" type="slidenum">
              <a:rPr lang="el-GR" altLang="el-GR"/>
              <a:pPr/>
              <a:t>18</a:t>
            </a:fld>
            <a:endParaRPr lang="el-GR" altLang="el-GR"/>
          </a:p>
        </p:txBody>
      </p:sp>
      <p:sp>
        <p:nvSpPr>
          <p:cNvPr id="954370" name="Rectangle 2"/>
          <p:cNvSpPr>
            <a:spLocks noGrp="1" noRot="1" noChangeAspect="1" noChangeArrowheads="1" noTextEdit="1"/>
          </p:cNvSpPr>
          <p:nvPr>
            <p:ph type="sldImg"/>
          </p:nvPr>
        </p:nvSpPr>
        <p:spPr>
          <a:ln/>
        </p:spPr>
      </p:sp>
      <p:sp>
        <p:nvSpPr>
          <p:cNvPr id="954371"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3491167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15362" name="Group 2"/>
          <p:cNvGrpSpPr>
            <a:grpSpLocks/>
          </p:cNvGrpSpPr>
          <p:nvPr/>
        </p:nvGrpSpPr>
        <p:grpSpPr bwMode="auto">
          <a:xfrm>
            <a:off x="0" y="6248400"/>
            <a:ext cx="9047163" cy="598488"/>
            <a:chOff x="0" y="3936"/>
            <a:chExt cx="5697" cy="377"/>
          </a:xfrm>
        </p:grpSpPr>
        <p:sp>
          <p:nvSpPr>
            <p:cNvPr id="15363" name="Rectangle 3"/>
            <p:cNvSpPr>
              <a:spLocks noChangeArrowheads="1"/>
            </p:cNvSpPr>
            <p:nvPr/>
          </p:nvSpPr>
          <p:spPr bwMode="auto">
            <a:xfrm>
              <a:off x="0" y="3949"/>
              <a:ext cx="5696" cy="363"/>
            </a:xfrm>
            <a:prstGeom prst="rect">
              <a:avLst/>
            </a:prstGeom>
            <a:gradFill rotWithShape="0">
              <a:gsLst>
                <a:gs pos="0">
                  <a:srgbClr val="8080FF">
                    <a:gamma/>
                    <a:shade val="0"/>
                    <a:invGamma/>
                  </a:srgbClr>
                </a:gs>
                <a:gs pos="100000">
                  <a:srgbClr val="8080FF"/>
                </a:gs>
              </a:gsLst>
              <a:lin ang="540000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nvGrpSpPr>
            <p:cNvPr id="15364" name="Group 4"/>
            <p:cNvGrpSpPr>
              <a:grpSpLocks/>
            </p:cNvGrpSpPr>
            <p:nvPr/>
          </p:nvGrpSpPr>
          <p:grpSpPr bwMode="auto">
            <a:xfrm>
              <a:off x="0" y="3936"/>
              <a:ext cx="5697" cy="377"/>
              <a:chOff x="0" y="3936"/>
              <a:chExt cx="5697" cy="377"/>
            </a:xfrm>
          </p:grpSpPr>
          <p:sp>
            <p:nvSpPr>
              <p:cNvPr id="15365" name="Freeform 5"/>
              <p:cNvSpPr>
                <a:spLocks/>
              </p:cNvSpPr>
              <p:nvPr/>
            </p:nvSpPr>
            <p:spPr bwMode="auto">
              <a:xfrm>
                <a:off x="0" y="3936"/>
                <a:ext cx="571" cy="377"/>
              </a:xfrm>
              <a:custGeom>
                <a:avLst/>
                <a:gdLst>
                  <a:gd name="T0" fmla="*/ 0 w 571"/>
                  <a:gd name="T1" fmla="*/ 376 h 377"/>
                  <a:gd name="T2" fmla="*/ 475 w 571"/>
                  <a:gd name="T3" fmla="*/ 0 h 377"/>
                  <a:gd name="T4" fmla="*/ 570 w 571"/>
                  <a:gd name="T5" fmla="*/ 0 h 377"/>
                  <a:gd name="T6" fmla="*/ 95 w 571"/>
                  <a:gd name="T7" fmla="*/ 376 h 377"/>
                  <a:gd name="T8" fmla="*/ 0 w 571"/>
                  <a:gd name="T9" fmla="*/ 376 h 377"/>
                </a:gdLst>
                <a:ahLst/>
                <a:cxnLst>
                  <a:cxn ang="0">
                    <a:pos x="T0" y="T1"/>
                  </a:cxn>
                  <a:cxn ang="0">
                    <a:pos x="T2" y="T3"/>
                  </a:cxn>
                  <a:cxn ang="0">
                    <a:pos x="T4" y="T5"/>
                  </a:cxn>
                  <a:cxn ang="0">
                    <a:pos x="T6" y="T7"/>
                  </a:cxn>
                  <a:cxn ang="0">
                    <a:pos x="T8" y="T9"/>
                  </a:cxn>
                </a:cxnLst>
                <a:rect l="0" t="0" r="r" b="b"/>
                <a:pathLst>
                  <a:path w="571" h="377">
                    <a:moveTo>
                      <a:pt x="0" y="376"/>
                    </a:moveTo>
                    <a:lnTo>
                      <a:pt x="475" y="0"/>
                    </a:lnTo>
                    <a:lnTo>
                      <a:pt x="570"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5366" name="Freeform 6"/>
              <p:cNvSpPr>
                <a:spLocks/>
              </p:cNvSpPr>
              <p:nvPr/>
            </p:nvSpPr>
            <p:spPr bwMode="auto">
              <a:xfrm>
                <a:off x="428" y="3936"/>
                <a:ext cx="571" cy="377"/>
              </a:xfrm>
              <a:custGeom>
                <a:avLst/>
                <a:gdLst>
                  <a:gd name="T0" fmla="*/ 0 w 571"/>
                  <a:gd name="T1" fmla="*/ 376 h 377"/>
                  <a:gd name="T2" fmla="*/ 475 w 571"/>
                  <a:gd name="T3" fmla="*/ 0 h 377"/>
                  <a:gd name="T4" fmla="*/ 570 w 571"/>
                  <a:gd name="T5" fmla="*/ 0 h 377"/>
                  <a:gd name="T6" fmla="*/ 95 w 571"/>
                  <a:gd name="T7" fmla="*/ 376 h 377"/>
                  <a:gd name="T8" fmla="*/ 0 w 571"/>
                  <a:gd name="T9" fmla="*/ 376 h 377"/>
                </a:gdLst>
                <a:ahLst/>
                <a:cxnLst>
                  <a:cxn ang="0">
                    <a:pos x="T0" y="T1"/>
                  </a:cxn>
                  <a:cxn ang="0">
                    <a:pos x="T2" y="T3"/>
                  </a:cxn>
                  <a:cxn ang="0">
                    <a:pos x="T4" y="T5"/>
                  </a:cxn>
                  <a:cxn ang="0">
                    <a:pos x="T6" y="T7"/>
                  </a:cxn>
                  <a:cxn ang="0">
                    <a:pos x="T8" y="T9"/>
                  </a:cxn>
                </a:cxnLst>
                <a:rect l="0" t="0" r="r" b="b"/>
                <a:pathLst>
                  <a:path w="571" h="377">
                    <a:moveTo>
                      <a:pt x="0" y="376"/>
                    </a:moveTo>
                    <a:lnTo>
                      <a:pt x="475" y="0"/>
                    </a:lnTo>
                    <a:lnTo>
                      <a:pt x="570"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5367" name="Freeform 7"/>
              <p:cNvSpPr>
                <a:spLocks/>
              </p:cNvSpPr>
              <p:nvPr/>
            </p:nvSpPr>
            <p:spPr bwMode="auto">
              <a:xfrm>
                <a:off x="868" y="3936"/>
                <a:ext cx="571" cy="377"/>
              </a:xfrm>
              <a:custGeom>
                <a:avLst/>
                <a:gdLst>
                  <a:gd name="T0" fmla="*/ 0 w 571"/>
                  <a:gd name="T1" fmla="*/ 376 h 377"/>
                  <a:gd name="T2" fmla="*/ 475 w 571"/>
                  <a:gd name="T3" fmla="*/ 0 h 377"/>
                  <a:gd name="T4" fmla="*/ 570 w 571"/>
                  <a:gd name="T5" fmla="*/ 0 h 377"/>
                  <a:gd name="T6" fmla="*/ 95 w 571"/>
                  <a:gd name="T7" fmla="*/ 376 h 377"/>
                  <a:gd name="T8" fmla="*/ 0 w 571"/>
                  <a:gd name="T9" fmla="*/ 376 h 377"/>
                </a:gdLst>
                <a:ahLst/>
                <a:cxnLst>
                  <a:cxn ang="0">
                    <a:pos x="T0" y="T1"/>
                  </a:cxn>
                  <a:cxn ang="0">
                    <a:pos x="T2" y="T3"/>
                  </a:cxn>
                  <a:cxn ang="0">
                    <a:pos x="T4" y="T5"/>
                  </a:cxn>
                  <a:cxn ang="0">
                    <a:pos x="T6" y="T7"/>
                  </a:cxn>
                  <a:cxn ang="0">
                    <a:pos x="T8" y="T9"/>
                  </a:cxn>
                </a:cxnLst>
                <a:rect l="0" t="0" r="r" b="b"/>
                <a:pathLst>
                  <a:path w="571" h="377">
                    <a:moveTo>
                      <a:pt x="0" y="376"/>
                    </a:moveTo>
                    <a:lnTo>
                      <a:pt x="475" y="0"/>
                    </a:lnTo>
                    <a:lnTo>
                      <a:pt x="570"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5368" name="Freeform 8"/>
              <p:cNvSpPr>
                <a:spLocks/>
              </p:cNvSpPr>
              <p:nvPr/>
            </p:nvSpPr>
            <p:spPr bwMode="auto">
              <a:xfrm>
                <a:off x="1308" y="3936"/>
                <a:ext cx="570" cy="377"/>
              </a:xfrm>
              <a:custGeom>
                <a:avLst/>
                <a:gdLst>
                  <a:gd name="T0" fmla="*/ 0 w 570"/>
                  <a:gd name="T1" fmla="*/ 376 h 377"/>
                  <a:gd name="T2" fmla="*/ 474 w 570"/>
                  <a:gd name="T3" fmla="*/ 0 h 377"/>
                  <a:gd name="T4" fmla="*/ 569 w 570"/>
                  <a:gd name="T5" fmla="*/ 0 h 377"/>
                  <a:gd name="T6" fmla="*/ 95 w 570"/>
                  <a:gd name="T7" fmla="*/ 376 h 377"/>
                  <a:gd name="T8" fmla="*/ 0 w 570"/>
                  <a:gd name="T9" fmla="*/ 376 h 377"/>
                </a:gdLst>
                <a:ahLst/>
                <a:cxnLst>
                  <a:cxn ang="0">
                    <a:pos x="T0" y="T1"/>
                  </a:cxn>
                  <a:cxn ang="0">
                    <a:pos x="T2" y="T3"/>
                  </a:cxn>
                  <a:cxn ang="0">
                    <a:pos x="T4" y="T5"/>
                  </a:cxn>
                  <a:cxn ang="0">
                    <a:pos x="T6" y="T7"/>
                  </a:cxn>
                  <a:cxn ang="0">
                    <a:pos x="T8" y="T9"/>
                  </a:cxn>
                </a:cxnLst>
                <a:rect l="0" t="0" r="r" b="b"/>
                <a:pathLst>
                  <a:path w="570" h="377">
                    <a:moveTo>
                      <a:pt x="0" y="376"/>
                    </a:moveTo>
                    <a:lnTo>
                      <a:pt x="474" y="0"/>
                    </a:lnTo>
                    <a:lnTo>
                      <a:pt x="569"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5369" name="Freeform 9"/>
              <p:cNvSpPr>
                <a:spLocks/>
              </p:cNvSpPr>
              <p:nvPr/>
            </p:nvSpPr>
            <p:spPr bwMode="auto">
              <a:xfrm>
                <a:off x="1747" y="3936"/>
                <a:ext cx="571" cy="377"/>
              </a:xfrm>
              <a:custGeom>
                <a:avLst/>
                <a:gdLst>
                  <a:gd name="T0" fmla="*/ 0 w 571"/>
                  <a:gd name="T1" fmla="*/ 376 h 377"/>
                  <a:gd name="T2" fmla="*/ 475 w 571"/>
                  <a:gd name="T3" fmla="*/ 0 h 377"/>
                  <a:gd name="T4" fmla="*/ 570 w 571"/>
                  <a:gd name="T5" fmla="*/ 0 h 377"/>
                  <a:gd name="T6" fmla="*/ 95 w 571"/>
                  <a:gd name="T7" fmla="*/ 376 h 377"/>
                  <a:gd name="T8" fmla="*/ 0 w 571"/>
                  <a:gd name="T9" fmla="*/ 376 h 377"/>
                </a:gdLst>
                <a:ahLst/>
                <a:cxnLst>
                  <a:cxn ang="0">
                    <a:pos x="T0" y="T1"/>
                  </a:cxn>
                  <a:cxn ang="0">
                    <a:pos x="T2" y="T3"/>
                  </a:cxn>
                  <a:cxn ang="0">
                    <a:pos x="T4" y="T5"/>
                  </a:cxn>
                  <a:cxn ang="0">
                    <a:pos x="T6" y="T7"/>
                  </a:cxn>
                  <a:cxn ang="0">
                    <a:pos x="T8" y="T9"/>
                  </a:cxn>
                </a:cxnLst>
                <a:rect l="0" t="0" r="r" b="b"/>
                <a:pathLst>
                  <a:path w="571" h="377">
                    <a:moveTo>
                      <a:pt x="0" y="376"/>
                    </a:moveTo>
                    <a:lnTo>
                      <a:pt x="475" y="0"/>
                    </a:lnTo>
                    <a:lnTo>
                      <a:pt x="570"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5370" name="Freeform 10"/>
              <p:cNvSpPr>
                <a:spLocks/>
              </p:cNvSpPr>
              <p:nvPr/>
            </p:nvSpPr>
            <p:spPr bwMode="auto">
              <a:xfrm>
                <a:off x="2187" y="3936"/>
                <a:ext cx="571" cy="377"/>
              </a:xfrm>
              <a:custGeom>
                <a:avLst/>
                <a:gdLst>
                  <a:gd name="T0" fmla="*/ 0 w 571"/>
                  <a:gd name="T1" fmla="*/ 376 h 377"/>
                  <a:gd name="T2" fmla="*/ 475 w 571"/>
                  <a:gd name="T3" fmla="*/ 0 h 377"/>
                  <a:gd name="T4" fmla="*/ 570 w 571"/>
                  <a:gd name="T5" fmla="*/ 0 h 377"/>
                  <a:gd name="T6" fmla="*/ 95 w 571"/>
                  <a:gd name="T7" fmla="*/ 376 h 377"/>
                  <a:gd name="T8" fmla="*/ 0 w 571"/>
                  <a:gd name="T9" fmla="*/ 376 h 377"/>
                </a:gdLst>
                <a:ahLst/>
                <a:cxnLst>
                  <a:cxn ang="0">
                    <a:pos x="T0" y="T1"/>
                  </a:cxn>
                  <a:cxn ang="0">
                    <a:pos x="T2" y="T3"/>
                  </a:cxn>
                  <a:cxn ang="0">
                    <a:pos x="T4" y="T5"/>
                  </a:cxn>
                  <a:cxn ang="0">
                    <a:pos x="T6" y="T7"/>
                  </a:cxn>
                  <a:cxn ang="0">
                    <a:pos x="T8" y="T9"/>
                  </a:cxn>
                </a:cxnLst>
                <a:rect l="0" t="0" r="r" b="b"/>
                <a:pathLst>
                  <a:path w="571" h="377">
                    <a:moveTo>
                      <a:pt x="0" y="376"/>
                    </a:moveTo>
                    <a:lnTo>
                      <a:pt x="475" y="0"/>
                    </a:lnTo>
                    <a:lnTo>
                      <a:pt x="570"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5371" name="Freeform 11"/>
              <p:cNvSpPr>
                <a:spLocks/>
              </p:cNvSpPr>
              <p:nvPr/>
            </p:nvSpPr>
            <p:spPr bwMode="auto">
              <a:xfrm>
                <a:off x="2614" y="3936"/>
                <a:ext cx="572" cy="377"/>
              </a:xfrm>
              <a:custGeom>
                <a:avLst/>
                <a:gdLst>
                  <a:gd name="T0" fmla="*/ 0 w 572"/>
                  <a:gd name="T1" fmla="*/ 376 h 377"/>
                  <a:gd name="T2" fmla="*/ 476 w 572"/>
                  <a:gd name="T3" fmla="*/ 0 h 377"/>
                  <a:gd name="T4" fmla="*/ 571 w 572"/>
                  <a:gd name="T5" fmla="*/ 0 h 377"/>
                  <a:gd name="T6" fmla="*/ 95 w 572"/>
                  <a:gd name="T7" fmla="*/ 376 h 377"/>
                  <a:gd name="T8" fmla="*/ 0 w 572"/>
                  <a:gd name="T9" fmla="*/ 376 h 377"/>
                </a:gdLst>
                <a:ahLst/>
                <a:cxnLst>
                  <a:cxn ang="0">
                    <a:pos x="T0" y="T1"/>
                  </a:cxn>
                  <a:cxn ang="0">
                    <a:pos x="T2" y="T3"/>
                  </a:cxn>
                  <a:cxn ang="0">
                    <a:pos x="T4" y="T5"/>
                  </a:cxn>
                  <a:cxn ang="0">
                    <a:pos x="T6" y="T7"/>
                  </a:cxn>
                  <a:cxn ang="0">
                    <a:pos x="T8" y="T9"/>
                  </a:cxn>
                </a:cxnLst>
                <a:rect l="0" t="0" r="r" b="b"/>
                <a:pathLst>
                  <a:path w="572" h="377">
                    <a:moveTo>
                      <a:pt x="0" y="376"/>
                    </a:moveTo>
                    <a:lnTo>
                      <a:pt x="476" y="0"/>
                    </a:lnTo>
                    <a:lnTo>
                      <a:pt x="571"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5372" name="Freeform 12"/>
              <p:cNvSpPr>
                <a:spLocks/>
              </p:cNvSpPr>
              <p:nvPr/>
            </p:nvSpPr>
            <p:spPr bwMode="auto">
              <a:xfrm>
                <a:off x="3054" y="3936"/>
                <a:ext cx="571" cy="377"/>
              </a:xfrm>
              <a:custGeom>
                <a:avLst/>
                <a:gdLst>
                  <a:gd name="T0" fmla="*/ 0 w 571"/>
                  <a:gd name="T1" fmla="*/ 376 h 377"/>
                  <a:gd name="T2" fmla="*/ 475 w 571"/>
                  <a:gd name="T3" fmla="*/ 0 h 377"/>
                  <a:gd name="T4" fmla="*/ 570 w 571"/>
                  <a:gd name="T5" fmla="*/ 0 h 377"/>
                  <a:gd name="T6" fmla="*/ 95 w 571"/>
                  <a:gd name="T7" fmla="*/ 376 h 377"/>
                  <a:gd name="T8" fmla="*/ 0 w 571"/>
                  <a:gd name="T9" fmla="*/ 376 h 377"/>
                </a:gdLst>
                <a:ahLst/>
                <a:cxnLst>
                  <a:cxn ang="0">
                    <a:pos x="T0" y="T1"/>
                  </a:cxn>
                  <a:cxn ang="0">
                    <a:pos x="T2" y="T3"/>
                  </a:cxn>
                  <a:cxn ang="0">
                    <a:pos x="T4" y="T5"/>
                  </a:cxn>
                  <a:cxn ang="0">
                    <a:pos x="T6" y="T7"/>
                  </a:cxn>
                  <a:cxn ang="0">
                    <a:pos x="T8" y="T9"/>
                  </a:cxn>
                </a:cxnLst>
                <a:rect l="0" t="0" r="r" b="b"/>
                <a:pathLst>
                  <a:path w="571" h="377">
                    <a:moveTo>
                      <a:pt x="0" y="376"/>
                    </a:moveTo>
                    <a:lnTo>
                      <a:pt x="475" y="0"/>
                    </a:lnTo>
                    <a:lnTo>
                      <a:pt x="570"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5373" name="Freeform 13"/>
              <p:cNvSpPr>
                <a:spLocks/>
              </p:cNvSpPr>
              <p:nvPr/>
            </p:nvSpPr>
            <p:spPr bwMode="auto">
              <a:xfrm>
                <a:off x="3506" y="3936"/>
                <a:ext cx="571" cy="377"/>
              </a:xfrm>
              <a:custGeom>
                <a:avLst/>
                <a:gdLst>
                  <a:gd name="T0" fmla="*/ 0 w 571"/>
                  <a:gd name="T1" fmla="*/ 376 h 377"/>
                  <a:gd name="T2" fmla="*/ 475 w 571"/>
                  <a:gd name="T3" fmla="*/ 0 h 377"/>
                  <a:gd name="T4" fmla="*/ 570 w 571"/>
                  <a:gd name="T5" fmla="*/ 0 h 377"/>
                  <a:gd name="T6" fmla="*/ 95 w 571"/>
                  <a:gd name="T7" fmla="*/ 376 h 377"/>
                  <a:gd name="T8" fmla="*/ 0 w 571"/>
                  <a:gd name="T9" fmla="*/ 376 h 377"/>
                </a:gdLst>
                <a:ahLst/>
                <a:cxnLst>
                  <a:cxn ang="0">
                    <a:pos x="T0" y="T1"/>
                  </a:cxn>
                  <a:cxn ang="0">
                    <a:pos x="T2" y="T3"/>
                  </a:cxn>
                  <a:cxn ang="0">
                    <a:pos x="T4" y="T5"/>
                  </a:cxn>
                  <a:cxn ang="0">
                    <a:pos x="T6" y="T7"/>
                  </a:cxn>
                  <a:cxn ang="0">
                    <a:pos x="T8" y="T9"/>
                  </a:cxn>
                </a:cxnLst>
                <a:rect l="0" t="0" r="r" b="b"/>
                <a:pathLst>
                  <a:path w="571" h="377">
                    <a:moveTo>
                      <a:pt x="0" y="376"/>
                    </a:moveTo>
                    <a:lnTo>
                      <a:pt x="475" y="0"/>
                    </a:lnTo>
                    <a:lnTo>
                      <a:pt x="570"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5374" name="Freeform 14"/>
              <p:cNvSpPr>
                <a:spLocks/>
              </p:cNvSpPr>
              <p:nvPr/>
            </p:nvSpPr>
            <p:spPr bwMode="auto">
              <a:xfrm>
                <a:off x="3958" y="3936"/>
                <a:ext cx="571" cy="377"/>
              </a:xfrm>
              <a:custGeom>
                <a:avLst/>
                <a:gdLst>
                  <a:gd name="T0" fmla="*/ 0 w 571"/>
                  <a:gd name="T1" fmla="*/ 376 h 377"/>
                  <a:gd name="T2" fmla="*/ 475 w 571"/>
                  <a:gd name="T3" fmla="*/ 0 h 377"/>
                  <a:gd name="T4" fmla="*/ 570 w 571"/>
                  <a:gd name="T5" fmla="*/ 0 h 377"/>
                  <a:gd name="T6" fmla="*/ 95 w 571"/>
                  <a:gd name="T7" fmla="*/ 376 h 377"/>
                  <a:gd name="T8" fmla="*/ 0 w 571"/>
                  <a:gd name="T9" fmla="*/ 376 h 377"/>
                </a:gdLst>
                <a:ahLst/>
                <a:cxnLst>
                  <a:cxn ang="0">
                    <a:pos x="T0" y="T1"/>
                  </a:cxn>
                  <a:cxn ang="0">
                    <a:pos x="T2" y="T3"/>
                  </a:cxn>
                  <a:cxn ang="0">
                    <a:pos x="T4" y="T5"/>
                  </a:cxn>
                  <a:cxn ang="0">
                    <a:pos x="T6" y="T7"/>
                  </a:cxn>
                  <a:cxn ang="0">
                    <a:pos x="T8" y="T9"/>
                  </a:cxn>
                </a:cxnLst>
                <a:rect l="0" t="0" r="r" b="b"/>
                <a:pathLst>
                  <a:path w="571" h="377">
                    <a:moveTo>
                      <a:pt x="0" y="376"/>
                    </a:moveTo>
                    <a:lnTo>
                      <a:pt x="475" y="0"/>
                    </a:lnTo>
                    <a:lnTo>
                      <a:pt x="570"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5375" name="Freeform 15"/>
              <p:cNvSpPr>
                <a:spLocks/>
              </p:cNvSpPr>
              <p:nvPr/>
            </p:nvSpPr>
            <p:spPr bwMode="auto">
              <a:xfrm>
                <a:off x="4420" y="3936"/>
                <a:ext cx="572" cy="377"/>
              </a:xfrm>
              <a:custGeom>
                <a:avLst/>
                <a:gdLst>
                  <a:gd name="T0" fmla="*/ 0 w 572"/>
                  <a:gd name="T1" fmla="*/ 376 h 377"/>
                  <a:gd name="T2" fmla="*/ 476 w 572"/>
                  <a:gd name="T3" fmla="*/ 0 h 377"/>
                  <a:gd name="T4" fmla="*/ 571 w 572"/>
                  <a:gd name="T5" fmla="*/ 0 h 377"/>
                  <a:gd name="T6" fmla="*/ 95 w 572"/>
                  <a:gd name="T7" fmla="*/ 376 h 377"/>
                  <a:gd name="T8" fmla="*/ 0 w 572"/>
                  <a:gd name="T9" fmla="*/ 376 h 377"/>
                </a:gdLst>
                <a:ahLst/>
                <a:cxnLst>
                  <a:cxn ang="0">
                    <a:pos x="T0" y="T1"/>
                  </a:cxn>
                  <a:cxn ang="0">
                    <a:pos x="T2" y="T3"/>
                  </a:cxn>
                  <a:cxn ang="0">
                    <a:pos x="T4" y="T5"/>
                  </a:cxn>
                  <a:cxn ang="0">
                    <a:pos x="T6" y="T7"/>
                  </a:cxn>
                  <a:cxn ang="0">
                    <a:pos x="T8" y="T9"/>
                  </a:cxn>
                </a:cxnLst>
                <a:rect l="0" t="0" r="r" b="b"/>
                <a:pathLst>
                  <a:path w="572" h="377">
                    <a:moveTo>
                      <a:pt x="0" y="376"/>
                    </a:moveTo>
                    <a:lnTo>
                      <a:pt x="476" y="0"/>
                    </a:lnTo>
                    <a:lnTo>
                      <a:pt x="571"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5376" name="Freeform 16"/>
              <p:cNvSpPr>
                <a:spLocks/>
              </p:cNvSpPr>
              <p:nvPr/>
            </p:nvSpPr>
            <p:spPr bwMode="auto">
              <a:xfrm>
                <a:off x="4872" y="3936"/>
                <a:ext cx="572" cy="377"/>
              </a:xfrm>
              <a:custGeom>
                <a:avLst/>
                <a:gdLst>
                  <a:gd name="T0" fmla="*/ 0 w 572"/>
                  <a:gd name="T1" fmla="*/ 376 h 377"/>
                  <a:gd name="T2" fmla="*/ 476 w 572"/>
                  <a:gd name="T3" fmla="*/ 0 h 377"/>
                  <a:gd name="T4" fmla="*/ 571 w 572"/>
                  <a:gd name="T5" fmla="*/ 0 h 377"/>
                  <a:gd name="T6" fmla="*/ 95 w 572"/>
                  <a:gd name="T7" fmla="*/ 376 h 377"/>
                  <a:gd name="T8" fmla="*/ 0 w 572"/>
                  <a:gd name="T9" fmla="*/ 376 h 377"/>
                </a:gdLst>
                <a:ahLst/>
                <a:cxnLst>
                  <a:cxn ang="0">
                    <a:pos x="T0" y="T1"/>
                  </a:cxn>
                  <a:cxn ang="0">
                    <a:pos x="T2" y="T3"/>
                  </a:cxn>
                  <a:cxn ang="0">
                    <a:pos x="T4" y="T5"/>
                  </a:cxn>
                  <a:cxn ang="0">
                    <a:pos x="T6" y="T7"/>
                  </a:cxn>
                  <a:cxn ang="0">
                    <a:pos x="T8" y="T9"/>
                  </a:cxn>
                </a:cxnLst>
                <a:rect l="0" t="0" r="r" b="b"/>
                <a:pathLst>
                  <a:path w="572" h="377">
                    <a:moveTo>
                      <a:pt x="0" y="376"/>
                    </a:moveTo>
                    <a:lnTo>
                      <a:pt x="476" y="0"/>
                    </a:lnTo>
                    <a:lnTo>
                      <a:pt x="571"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5377" name="Freeform 17"/>
              <p:cNvSpPr>
                <a:spLocks/>
              </p:cNvSpPr>
              <p:nvPr/>
            </p:nvSpPr>
            <p:spPr bwMode="auto">
              <a:xfrm>
                <a:off x="5340" y="4032"/>
                <a:ext cx="357" cy="281"/>
              </a:xfrm>
              <a:custGeom>
                <a:avLst/>
                <a:gdLst>
                  <a:gd name="T0" fmla="*/ 0 w 357"/>
                  <a:gd name="T1" fmla="*/ 280 h 281"/>
                  <a:gd name="T2" fmla="*/ 356 w 357"/>
                  <a:gd name="T3" fmla="*/ 0 h 281"/>
                  <a:gd name="T4" fmla="*/ 356 w 357"/>
                  <a:gd name="T5" fmla="*/ 68 h 281"/>
                  <a:gd name="T6" fmla="*/ 95 w 357"/>
                  <a:gd name="T7" fmla="*/ 280 h 281"/>
                  <a:gd name="T8" fmla="*/ 0 w 357"/>
                  <a:gd name="T9" fmla="*/ 280 h 281"/>
                </a:gdLst>
                <a:ahLst/>
                <a:cxnLst>
                  <a:cxn ang="0">
                    <a:pos x="T0" y="T1"/>
                  </a:cxn>
                  <a:cxn ang="0">
                    <a:pos x="T2" y="T3"/>
                  </a:cxn>
                  <a:cxn ang="0">
                    <a:pos x="T4" y="T5"/>
                  </a:cxn>
                  <a:cxn ang="0">
                    <a:pos x="T6" y="T7"/>
                  </a:cxn>
                  <a:cxn ang="0">
                    <a:pos x="T8" y="T9"/>
                  </a:cxn>
                </a:cxnLst>
                <a:rect l="0" t="0" r="r" b="b"/>
                <a:pathLst>
                  <a:path w="357" h="281">
                    <a:moveTo>
                      <a:pt x="0" y="280"/>
                    </a:moveTo>
                    <a:lnTo>
                      <a:pt x="356" y="0"/>
                    </a:lnTo>
                    <a:lnTo>
                      <a:pt x="356" y="68"/>
                    </a:lnTo>
                    <a:lnTo>
                      <a:pt x="95" y="280"/>
                    </a:lnTo>
                    <a:lnTo>
                      <a:pt x="0" y="280"/>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sp>
        <p:nvSpPr>
          <p:cNvPr id="15378" name="Rectangle 18"/>
          <p:cNvSpPr>
            <a:spLocks noGrp="1" noChangeArrowheads="1"/>
          </p:cNvSpPr>
          <p:nvPr>
            <p:ph type="ctrTitle"/>
          </p:nvPr>
        </p:nvSpPr>
        <p:spPr>
          <a:xfrm>
            <a:off x="685800" y="2286000"/>
            <a:ext cx="7772400" cy="1143000"/>
          </a:xfrm>
        </p:spPr>
        <p:txBody>
          <a:bodyPr/>
          <a:lstStyle>
            <a:lvl1pPr>
              <a:defRPr/>
            </a:lvl1pPr>
          </a:lstStyle>
          <a:p>
            <a:pPr lvl="0"/>
            <a:r>
              <a:rPr lang="el-GR" altLang="el-GR" noProof="0" smtClean="0"/>
              <a:t>Κάντε κλικ για να επεξεργαστείτε τον τίτλο</a:t>
            </a:r>
          </a:p>
        </p:txBody>
      </p:sp>
      <p:sp>
        <p:nvSpPr>
          <p:cNvPr id="15379" name="Rectangle 19"/>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l-GR" altLang="el-GR" noProof="0" smtClean="0"/>
              <a:t>Κάντε κλικ για να επεξεργαστείτε τον υπότιτλο του υποδείγματος</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82022655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804025" y="76200"/>
            <a:ext cx="2263775" cy="3344863"/>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9525" y="76200"/>
            <a:ext cx="6642100" cy="3344863"/>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21001693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ClipArt" preserve="1">
  <p:cSld name="Τίτλος, Κείμενο και Clip Art">
    <p:spTree>
      <p:nvGrpSpPr>
        <p:cNvPr id="1" name=""/>
        <p:cNvGrpSpPr/>
        <p:nvPr/>
      </p:nvGrpSpPr>
      <p:grpSpPr>
        <a:xfrm>
          <a:off x="0" y="0"/>
          <a:ext cx="0" cy="0"/>
          <a:chOff x="0" y="0"/>
          <a:chExt cx="0" cy="0"/>
        </a:xfrm>
      </p:grpSpPr>
      <p:sp>
        <p:nvSpPr>
          <p:cNvPr id="2" name="Τίτλος 1"/>
          <p:cNvSpPr>
            <a:spLocks noGrp="1"/>
          </p:cNvSpPr>
          <p:nvPr>
            <p:ph type="title"/>
          </p:nvPr>
        </p:nvSpPr>
        <p:spPr>
          <a:xfrm>
            <a:off x="76200" y="76200"/>
            <a:ext cx="8991600" cy="1143000"/>
          </a:xfrm>
        </p:spPr>
        <p:txBody>
          <a:bodyPr/>
          <a:lstStyle/>
          <a:p>
            <a:r>
              <a:rPr lang="el-GR" smtClean="0"/>
              <a:t>Στυλ κύριου τίτλου</a:t>
            </a:r>
            <a:endParaRPr lang="el-GR"/>
          </a:p>
        </p:txBody>
      </p:sp>
      <p:sp>
        <p:nvSpPr>
          <p:cNvPr id="3" name="Θέση κειμένου 2"/>
          <p:cNvSpPr>
            <a:spLocks noGrp="1"/>
          </p:cNvSpPr>
          <p:nvPr>
            <p:ph type="body" sz="half" idx="1"/>
          </p:nvPr>
        </p:nvSpPr>
        <p:spPr>
          <a:xfrm>
            <a:off x="9525" y="1341438"/>
            <a:ext cx="4413250" cy="20796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Σύμβολο κράτησης θέσης ηλεκτρονικής εικόνας 3"/>
          <p:cNvSpPr>
            <a:spLocks noGrp="1"/>
          </p:cNvSpPr>
          <p:nvPr>
            <p:ph type="clipArt" sz="half" idx="2"/>
          </p:nvPr>
        </p:nvSpPr>
        <p:spPr>
          <a:xfrm>
            <a:off x="4575175" y="1341438"/>
            <a:ext cx="4413250" cy="2079625"/>
          </a:xfrm>
        </p:spPr>
        <p:txBody>
          <a:bodyPr/>
          <a:lstStyle/>
          <a:p>
            <a:endParaRPr lang="el-GR"/>
          </a:p>
        </p:txBody>
      </p:sp>
    </p:spTree>
    <p:extLst>
      <p:ext uri="{BB962C8B-B14F-4D97-AF65-F5344CB8AC3E}">
        <p14:creationId xmlns:p14="http://schemas.microsoft.com/office/powerpoint/2010/main" val="180139834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AndMedia" preserve="1">
  <p:cSld name="Τίτλος, Κείμενο και Κλιπ Πολυμέσων">
    <p:spTree>
      <p:nvGrpSpPr>
        <p:cNvPr id="1" name=""/>
        <p:cNvGrpSpPr/>
        <p:nvPr/>
      </p:nvGrpSpPr>
      <p:grpSpPr>
        <a:xfrm>
          <a:off x="0" y="0"/>
          <a:ext cx="0" cy="0"/>
          <a:chOff x="0" y="0"/>
          <a:chExt cx="0" cy="0"/>
        </a:xfrm>
      </p:grpSpPr>
      <p:sp>
        <p:nvSpPr>
          <p:cNvPr id="2" name="Τίτλος 1"/>
          <p:cNvSpPr>
            <a:spLocks noGrp="1"/>
          </p:cNvSpPr>
          <p:nvPr>
            <p:ph type="title"/>
          </p:nvPr>
        </p:nvSpPr>
        <p:spPr>
          <a:xfrm>
            <a:off x="76200" y="76200"/>
            <a:ext cx="8991600" cy="1143000"/>
          </a:xfrm>
        </p:spPr>
        <p:txBody>
          <a:bodyPr/>
          <a:lstStyle/>
          <a:p>
            <a:r>
              <a:rPr lang="el-GR" smtClean="0"/>
              <a:t>Στυλ κύριου τίτλου</a:t>
            </a:r>
            <a:endParaRPr lang="el-GR"/>
          </a:p>
        </p:txBody>
      </p:sp>
      <p:sp>
        <p:nvSpPr>
          <p:cNvPr id="3" name="Θέση κειμένου 2"/>
          <p:cNvSpPr>
            <a:spLocks noGrp="1"/>
          </p:cNvSpPr>
          <p:nvPr>
            <p:ph type="body" sz="half" idx="1"/>
          </p:nvPr>
        </p:nvSpPr>
        <p:spPr>
          <a:xfrm>
            <a:off x="9525" y="1341438"/>
            <a:ext cx="4413250" cy="20796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ολυμέσων 3"/>
          <p:cNvSpPr>
            <a:spLocks noGrp="1"/>
          </p:cNvSpPr>
          <p:nvPr>
            <p:ph type="media" sz="half" idx="2"/>
          </p:nvPr>
        </p:nvSpPr>
        <p:spPr>
          <a:xfrm>
            <a:off x="4575175" y="1341438"/>
            <a:ext cx="4413250" cy="2079625"/>
          </a:xfrm>
        </p:spPr>
        <p:txBody>
          <a:bodyPr/>
          <a:lstStyle/>
          <a:p>
            <a:endParaRPr lang="el-GR"/>
          </a:p>
        </p:txBody>
      </p:sp>
    </p:spTree>
    <p:extLst>
      <p:ext uri="{BB962C8B-B14F-4D97-AF65-F5344CB8AC3E}">
        <p14:creationId xmlns:p14="http://schemas.microsoft.com/office/powerpoint/2010/main" val="275617497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AndObj" preserve="1">
  <p:cSld name="Τίτλος, Κείμενο και Αντι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76200" y="76200"/>
            <a:ext cx="8991600" cy="1143000"/>
          </a:xfrm>
        </p:spPr>
        <p:txBody>
          <a:bodyPr/>
          <a:lstStyle/>
          <a:p>
            <a:r>
              <a:rPr lang="el-GR" smtClean="0"/>
              <a:t>Στυλ κύριου τίτλου</a:t>
            </a:r>
            <a:endParaRPr lang="el-GR"/>
          </a:p>
        </p:txBody>
      </p:sp>
      <p:sp>
        <p:nvSpPr>
          <p:cNvPr id="3" name="Θέση κειμένου 2"/>
          <p:cNvSpPr>
            <a:spLocks noGrp="1"/>
          </p:cNvSpPr>
          <p:nvPr>
            <p:ph type="body" sz="half" idx="1"/>
          </p:nvPr>
        </p:nvSpPr>
        <p:spPr>
          <a:xfrm>
            <a:off x="9525" y="1341438"/>
            <a:ext cx="4413250" cy="20796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575175" y="1341438"/>
            <a:ext cx="4413250" cy="20796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06905680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OverTx" preserve="1">
  <p:cSld name="Τίτλος και Αντικείμενο επάνω από 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76200" y="76200"/>
            <a:ext cx="8991600" cy="1143000"/>
          </a:xfrm>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9525" y="1341438"/>
            <a:ext cx="8978900" cy="96361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9525" y="2457450"/>
            <a:ext cx="8978900" cy="96361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94538163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AndTwoObj" preserve="1">
  <p:cSld name="Τίτλος, Κείμενο και 2 Αντικεί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76200" y="76200"/>
            <a:ext cx="8991600" cy="1143000"/>
          </a:xfrm>
        </p:spPr>
        <p:txBody>
          <a:bodyPr/>
          <a:lstStyle/>
          <a:p>
            <a:r>
              <a:rPr lang="el-GR" smtClean="0"/>
              <a:t>Στυλ κύριου τίτλου</a:t>
            </a:r>
            <a:endParaRPr lang="el-GR"/>
          </a:p>
        </p:txBody>
      </p:sp>
      <p:sp>
        <p:nvSpPr>
          <p:cNvPr id="3" name="Θέση κειμένου 2"/>
          <p:cNvSpPr>
            <a:spLocks noGrp="1"/>
          </p:cNvSpPr>
          <p:nvPr>
            <p:ph type="body" sz="half" idx="1"/>
          </p:nvPr>
        </p:nvSpPr>
        <p:spPr>
          <a:xfrm>
            <a:off x="9525" y="1341438"/>
            <a:ext cx="4413250" cy="20796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quarter" idx="2"/>
          </p:nvPr>
        </p:nvSpPr>
        <p:spPr>
          <a:xfrm>
            <a:off x="4575175" y="1341438"/>
            <a:ext cx="4413250" cy="96361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περιεχομένου 4"/>
          <p:cNvSpPr>
            <a:spLocks noGrp="1"/>
          </p:cNvSpPr>
          <p:nvPr>
            <p:ph sz="quarter" idx="3"/>
          </p:nvPr>
        </p:nvSpPr>
        <p:spPr>
          <a:xfrm>
            <a:off x="4575175" y="2457450"/>
            <a:ext cx="4413250" cy="96361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74436059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45928826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8"/>
            <a:ext cx="78867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smtClean="0"/>
              <a:t>Στυλ υποδείγματος κειμένου</a:t>
            </a:r>
          </a:p>
        </p:txBody>
      </p:sp>
    </p:spTree>
    <p:extLst>
      <p:ext uri="{BB962C8B-B14F-4D97-AF65-F5344CB8AC3E}">
        <p14:creationId xmlns:p14="http://schemas.microsoft.com/office/powerpoint/2010/main" val="48797060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9525" y="1341438"/>
            <a:ext cx="4413250" cy="20796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575175" y="1341438"/>
            <a:ext cx="4413250" cy="20796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90093106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365125"/>
            <a:ext cx="78867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30238" y="2505075"/>
            <a:ext cx="386873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29150" y="2505075"/>
            <a:ext cx="38877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11329487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Tree>
    <p:extLst>
      <p:ext uri="{BB962C8B-B14F-4D97-AF65-F5344CB8AC3E}">
        <p14:creationId xmlns:p14="http://schemas.microsoft.com/office/powerpoint/2010/main" val="21206010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437355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Tree>
    <p:extLst>
      <p:ext uri="{BB962C8B-B14F-4D97-AF65-F5344CB8AC3E}">
        <p14:creationId xmlns:p14="http://schemas.microsoft.com/office/powerpoint/2010/main" val="241979740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Tree>
    <p:extLst>
      <p:ext uri="{BB962C8B-B14F-4D97-AF65-F5344CB8AC3E}">
        <p14:creationId xmlns:p14="http://schemas.microsoft.com/office/powerpoint/2010/main" val="301769897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grpSp>
        <p:nvGrpSpPr>
          <p:cNvPr id="7170" name="Group 2"/>
          <p:cNvGrpSpPr>
            <a:grpSpLocks/>
          </p:cNvGrpSpPr>
          <p:nvPr/>
        </p:nvGrpSpPr>
        <p:grpSpPr bwMode="auto">
          <a:xfrm>
            <a:off x="0" y="6248400"/>
            <a:ext cx="9047163" cy="598488"/>
            <a:chOff x="0" y="3936"/>
            <a:chExt cx="5697" cy="377"/>
          </a:xfrm>
        </p:grpSpPr>
        <p:sp>
          <p:nvSpPr>
            <p:cNvPr id="7171" name="Rectangle 3"/>
            <p:cNvSpPr>
              <a:spLocks noChangeArrowheads="1"/>
            </p:cNvSpPr>
            <p:nvPr/>
          </p:nvSpPr>
          <p:spPr bwMode="auto">
            <a:xfrm>
              <a:off x="0" y="3949"/>
              <a:ext cx="5696" cy="363"/>
            </a:xfrm>
            <a:prstGeom prst="rect">
              <a:avLst/>
            </a:prstGeom>
            <a:gradFill rotWithShape="0">
              <a:gsLst>
                <a:gs pos="0">
                  <a:srgbClr val="8080FF">
                    <a:gamma/>
                    <a:shade val="0"/>
                    <a:invGamma/>
                  </a:srgbClr>
                </a:gs>
                <a:gs pos="100000">
                  <a:srgbClr val="8080FF"/>
                </a:gs>
              </a:gsLst>
              <a:lin ang="540000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nvGrpSpPr>
            <p:cNvPr id="7172" name="Group 4"/>
            <p:cNvGrpSpPr>
              <a:grpSpLocks/>
            </p:cNvGrpSpPr>
            <p:nvPr/>
          </p:nvGrpSpPr>
          <p:grpSpPr bwMode="auto">
            <a:xfrm>
              <a:off x="0" y="3936"/>
              <a:ext cx="5697" cy="377"/>
              <a:chOff x="0" y="3936"/>
              <a:chExt cx="5697" cy="377"/>
            </a:xfrm>
          </p:grpSpPr>
          <p:sp>
            <p:nvSpPr>
              <p:cNvPr id="7173" name="Freeform 5"/>
              <p:cNvSpPr>
                <a:spLocks/>
              </p:cNvSpPr>
              <p:nvPr/>
            </p:nvSpPr>
            <p:spPr bwMode="auto">
              <a:xfrm>
                <a:off x="0" y="3936"/>
                <a:ext cx="571" cy="377"/>
              </a:xfrm>
              <a:custGeom>
                <a:avLst/>
                <a:gdLst>
                  <a:gd name="T0" fmla="*/ 0 w 571"/>
                  <a:gd name="T1" fmla="*/ 376 h 377"/>
                  <a:gd name="T2" fmla="*/ 475 w 571"/>
                  <a:gd name="T3" fmla="*/ 0 h 377"/>
                  <a:gd name="T4" fmla="*/ 570 w 571"/>
                  <a:gd name="T5" fmla="*/ 0 h 377"/>
                  <a:gd name="T6" fmla="*/ 95 w 571"/>
                  <a:gd name="T7" fmla="*/ 376 h 377"/>
                  <a:gd name="T8" fmla="*/ 0 w 571"/>
                  <a:gd name="T9" fmla="*/ 376 h 377"/>
                </a:gdLst>
                <a:ahLst/>
                <a:cxnLst>
                  <a:cxn ang="0">
                    <a:pos x="T0" y="T1"/>
                  </a:cxn>
                  <a:cxn ang="0">
                    <a:pos x="T2" y="T3"/>
                  </a:cxn>
                  <a:cxn ang="0">
                    <a:pos x="T4" y="T5"/>
                  </a:cxn>
                  <a:cxn ang="0">
                    <a:pos x="T6" y="T7"/>
                  </a:cxn>
                  <a:cxn ang="0">
                    <a:pos x="T8" y="T9"/>
                  </a:cxn>
                </a:cxnLst>
                <a:rect l="0" t="0" r="r" b="b"/>
                <a:pathLst>
                  <a:path w="571" h="377">
                    <a:moveTo>
                      <a:pt x="0" y="376"/>
                    </a:moveTo>
                    <a:lnTo>
                      <a:pt x="475" y="0"/>
                    </a:lnTo>
                    <a:lnTo>
                      <a:pt x="570"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74" name="Freeform 6"/>
              <p:cNvSpPr>
                <a:spLocks/>
              </p:cNvSpPr>
              <p:nvPr/>
            </p:nvSpPr>
            <p:spPr bwMode="auto">
              <a:xfrm>
                <a:off x="428" y="3936"/>
                <a:ext cx="571" cy="377"/>
              </a:xfrm>
              <a:custGeom>
                <a:avLst/>
                <a:gdLst>
                  <a:gd name="T0" fmla="*/ 0 w 571"/>
                  <a:gd name="T1" fmla="*/ 376 h 377"/>
                  <a:gd name="T2" fmla="*/ 475 w 571"/>
                  <a:gd name="T3" fmla="*/ 0 h 377"/>
                  <a:gd name="T4" fmla="*/ 570 w 571"/>
                  <a:gd name="T5" fmla="*/ 0 h 377"/>
                  <a:gd name="T6" fmla="*/ 95 w 571"/>
                  <a:gd name="T7" fmla="*/ 376 h 377"/>
                  <a:gd name="T8" fmla="*/ 0 w 571"/>
                  <a:gd name="T9" fmla="*/ 376 h 377"/>
                </a:gdLst>
                <a:ahLst/>
                <a:cxnLst>
                  <a:cxn ang="0">
                    <a:pos x="T0" y="T1"/>
                  </a:cxn>
                  <a:cxn ang="0">
                    <a:pos x="T2" y="T3"/>
                  </a:cxn>
                  <a:cxn ang="0">
                    <a:pos x="T4" y="T5"/>
                  </a:cxn>
                  <a:cxn ang="0">
                    <a:pos x="T6" y="T7"/>
                  </a:cxn>
                  <a:cxn ang="0">
                    <a:pos x="T8" y="T9"/>
                  </a:cxn>
                </a:cxnLst>
                <a:rect l="0" t="0" r="r" b="b"/>
                <a:pathLst>
                  <a:path w="571" h="377">
                    <a:moveTo>
                      <a:pt x="0" y="376"/>
                    </a:moveTo>
                    <a:lnTo>
                      <a:pt x="475" y="0"/>
                    </a:lnTo>
                    <a:lnTo>
                      <a:pt x="570"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75" name="Freeform 7"/>
              <p:cNvSpPr>
                <a:spLocks/>
              </p:cNvSpPr>
              <p:nvPr/>
            </p:nvSpPr>
            <p:spPr bwMode="auto">
              <a:xfrm>
                <a:off x="868" y="3936"/>
                <a:ext cx="571" cy="377"/>
              </a:xfrm>
              <a:custGeom>
                <a:avLst/>
                <a:gdLst>
                  <a:gd name="T0" fmla="*/ 0 w 571"/>
                  <a:gd name="T1" fmla="*/ 376 h 377"/>
                  <a:gd name="T2" fmla="*/ 475 w 571"/>
                  <a:gd name="T3" fmla="*/ 0 h 377"/>
                  <a:gd name="T4" fmla="*/ 570 w 571"/>
                  <a:gd name="T5" fmla="*/ 0 h 377"/>
                  <a:gd name="T6" fmla="*/ 95 w 571"/>
                  <a:gd name="T7" fmla="*/ 376 h 377"/>
                  <a:gd name="T8" fmla="*/ 0 w 571"/>
                  <a:gd name="T9" fmla="*/ 376 h 377"/>
                </a:gdLst>
                <a:ahLst/>
                <a:cxnLst>
                  <a:cxn ang="0">
                    <a:pos x="T0" y="T1"/>
                  </a:cxn>
                  <a:cxn ang="0">
                    <a:pos x="T2" y="T3"/>
                  </a:cxn>
                  <a:cxn ang="0">
                    <a:pos x="T4" y="T5"/>
                  </a:cxn>
                  <a:cxn ang="0">
                    <a:pos x="T6" y="T7"/>
                  </a:cxn>
                  <a:cxn ang="0">
                    <a:pos x="T8" y="T9"/>
                  </a:cxn>
                </a:cxnLst>
                <a:rect l="0" t="0" r="r" b="b"/>
                <a:pathLst>
                  <a:path w="571" h="377">
                    <a:moveTo>
                      <a:pt x="0" y="376"/>
                    </a:moveTo>
                    <a:lnTo>
                      <a:pt x="475" y="0"/>
                    </a:lnTo>
                    <a:lnTo>
                      <a:pt x="570"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76" name="Freeform 8"/>
              <p:cNvSpPr>
                <a:spLocks/>
              </p:cNvSpPr>
              <p:nvPr/>
            </p:nvSpPr>
            <p:spPr bwMode="auto">
              <a:xfrm>
                <a:off x="1308" y="3936"/>
                <a:ext cx="570" cy="377"/>
              </a:xfrm>
              <a:custGeom>
                <a:avLst/>
                <a:gdLst>
                  <a:gd name="T0" fmla="*/ 0 w 570"/>
                  <a:gd name="T1" fmla="*/ 376 h 377"/>
                  <a:gd name="T2" fmla="*/ 474 w 570"/>
                  <a:gd name="T3" fmla="*/ 0 h 377"/>
                  <a:gd name="T4" fmla="*/ 569 w 570"/>
                  <a:gd name="T5" fmla="*/ 0 h 377"/>
                  <a:gd name="T6" fmla="*/ 95 w 570"/>
                  <a:gd name="T7" fmla="*/ 376 h 377"/>
                  <a:gd name="T8" fmla="*/ 0 w 570"/>
                  <a:gd name="T9" fmla="*/ 376 h 377"/>
                </a:gdLst>
                <a:ahLst/>
                <a:cxnLst>
                  <a:cxn ang="0">
                    <a:pos x="T0" y="T1"/>
                  </a:cxn>
                  <a:cxn ang="0">
                    <a:pos x="T2" y="T3"/>
                  </a:cxn>
                  <a:cxn ang="0">
                    <a:pos x="T4" y="T5"/>
                  </a:cxn>
                  <a:cxn ang="0">
                    <a:pos x="T6" y="T7"/>
                  </a:cxn>
                  <a:cxn ang="0">
                    <a:pos x="T8" y="T9"/>
                  </a:cxn>
                </a:cxnLst>
                <a:rect l="0" t="0" r="r" b="b"/>
                <a:pathLst>
                  <a:path w="570" h="377">
                    <a:moveTo>
                      <a:pt x="0" y="376"/>
                    </a:moveTo>
                    <a:lnTo>
                      <a:pt x="474" y="0"/>
                    </a:lnTo>
                    <a:lnTo>
                      <a:pt x="569"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77" name="Freeform 9"/>
              <p:cNvSpPr>
                <a:spLocks/>
              </p:cNvSpPr>
              <p:nvPr/>
            </p:nvSpPr>
            <p:spPr bwMode="auto">
              <a:xfrm>
                <a:off x="1747" y="3936"/>
                <a:ext cx="571" cy="377"/>
              </a:xfrm>
              <a:custGeom>
                <a:avLst/>
                <a:gdLst>
                  <a:gd name="T0" fmla="*/ 0 w 571"/>
                  <a:gd name="T1" fmla="*/ 376 h 377"/>
                  <a:gd name="T2" fmla="*/ 475 w 571"/>
                  <a:gd name="T3" fmla="*/ 0 h 377"/>
                  <a:gd name="T4" fmla="*/ 570 w 571"/>
                  <a:gd name="T5" fmla="*/ 0 h 377"/>
                  <a:gd name="T6" fmla="*/ 95 w 571"/>
                  <a:gd name="T7" fmla="*/ 376 h 377"/>
                  <a:gd name="T8" fmla="*/ 0 w 571"/>
                  <a:gd name="T9" fmla="*/ 376 h 377"/>
                </a:gdLst>
                <a:ahLst/>
                <a:cxnLst>
                  <a:cxn ang="0">
                    <a:pos x="T0" y="T1"/>
                  </a:cxn>
                  <a:cxn ang="0">
                    <a:pos x="T2" y="T3"/>
                  </a:cxn>
                  <a:cxn ang="0">
                    <a:pos x="T4" y="T5"/>
                  </a:cxn>
                  <a:cxn ang="0">
                    <a:pos x="T6" y="T7"/>
                  </a:cxn>
                  <a:cxn ang="0">
                    <a:pos x="T8" y="T9"/>
                  </a:cxn>
                </a:cxnLst>
                <a:rect l="0" t="0" r="r" b="b"/>
                <a:pathLst>
                  <a:path w="571" h="377">
                    <a:moveTo>
                      <a:pt x="0" y="376"/>
                    </a:moveTo>
                    <a:lnTo>
                      <a:pt x="475" y="0"/>
                    </a:lnTo>
                    <a:lnTo>
                      <a:pt x="570"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78" name="Freeform 10"/>
              <p:cNvSpPr>
                <a:spLocks/>
              </p:cNvSpPr>
              <p:nvPr/>
            </p:nvSpPr>
            <p:spPr bwMode="auto">
              <a:xfrm>
                <a:off x="2187" y="3936"/>
                <a:ext cx="571" cy="377"/>
              </a:xfrm>
              <a:custGeom>
                <a:avLst/>
                <a:gdLst>
                  <a:gd name="T0" fmla="*/ 0 w 571"/>
                  <a:gd name="T1" fmla="*/ 376 h 377"/>
                  <a:gd name="T2" fmla="*/ 475 w 571"/>
                  <a:gd name="T3" fmla="*/ 0 h 377"/>
                  <a:gd name="T4" fmla="*/ 570 w 571"/>
                  <a:gd name="T5" fmla="*/ 0 h 377"/>
                  <a:gd name="T6" fmla="*/ 95 w 571"/>
                  <a:gd name="T7" fmla="*/ 376 h 377"/>
                  <a:gd name="T8" fmla="*/ 0 w 571"/>
                  <a:gd name="T9" fmla="*/ 376 h 377"/>
                </a:gdLst>
                <a:ahLst/>
                <a:cxnLst>
                  <a:cxn ang="0">
                    <a:pos x="T0" y="T1"/>
                  </a:cxn>
                  <a:cxn ang="0">
                    <a:pos x="T2" y="T3"/>
                  </a:cxn>
                  <a:cxn ang="0">
                    <a:pos x="T4" y="T5"/>
                  </a:cxn>
                  <a:cxn ang="0">
                    <a:pos x="T6" y="T7"/>
                  </a:cxn>
                  <a:cxn ang="0">
                    <a:pos x="T8" y="T9"/>
                  </a:cxn>
                </a:cxnLst>
                <a:rect l="0" t="0" r="r" b="b"/>
                <a:pathLst>
                  <a:path w="571" h="377">
                    <a:moveTo>
                      <a:pt x="0" y="376"/>
                    </a:moveTo>
                    <a:lnTo>
                      <a:pt x="475" y="0"/>
                    </a:lnTo>
                    <a:lnTo>
                      <a:pt x="570"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79" name="Freeform 11"/>
              <p:cNvSpPr>
                <a:spLocks/>
              </p:cNvSpPr>
              <p:nvPr/>
            </p:nvSpPr>
            <p:spPr bwMode="auto">
              <a:xfrm>
                <a:off x="2614" y="3936"/>
                <a:ext cx="572" cy="377"/>
              </a:xfrm>
              <a:custGeom>
                <a:avLst/>
                <a:gdLst>
                  <a:gd name="T0" fmla="*/ 0 w 572"/>
                  <a:gd name="T1" fmla="*/ 376 h 377"/>
                  <a:gd name="T2" fmla="*/ 476 w 572"/>
                  <a:gd name="T3" fmla="*/ 0 h 377"/>
                  <a:gd name="T4" fmla="*/ 571 w 572"/>
                  <a:gd name="T5" fmla="*/ 0 h 377"/>
                  <a:gd name="T6" fmla="*/ 95 w 572"/>
                  <a:gd name="T7" fmla="*/ 376 h 377"/>
                  <a:gd name="T8" fmla="*/ 0 w 572"/>
                  <a:gd name="T9" fmla="*/ 376 h 377"/>
                </a:gdLst>
                <a:ahLst/>
                <a:cxnLst>
                  <a:cxn ang="0">
                    <a:pos x="T0" y="T1"/>
                  </a:cxn>
                  <a:cxn ang="0">
                    <a:pos x="T2" y="T3"/>
                  </a:cxn>
                  <a:cxn ang="0">
                    <a:pos x="T4" y="T5"/>
                  </a:cxn>
                  <a:cxn ang="0">
                    <a:pos x="T6" y="T7"/>
                  </a:cxn>
                  <a:cxn ang="0">
                    <a:pos x="T8" y="T9"/>
                  </a:cxn>
                </a:cxnLst>
                <a:rect l="0" t="0" r="r" b="b"/>
                <a:pathLst>
                  <a:path w="572" h="377">
                    <a:moveTo>
                      <a:pt x="0" y="376"/>
                    </a:moveTo>
                    <a:lnTo>
                      <a:pt x="476" y="0"/>
                    </a:lnTo>
                    <a:lnTo>
                      <a:pt x="571"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80" name="Freeform 12"/>
              <p:cNvSpPr>
                <a:spLocks/>
              </p:cNvSpPr>
              <p:nvPr/>
            </p:nvSpPr>
            <p:spPr bwMode="auto">
              <a:xfrm>
                <a:off x="3054" y="3936"/>
                <a:ext cx="571" cy="377"/>
              </a:xfrm>
              <a:custGeom>
                <a:avLst/>
                <a:gdLst>
                  <a:gd name="T0" fmla="*/ 0 w 571"/>
                  <a:gd name="T1" fmla="*/ 376 h 377"/>
                  <a:gd name="T2" fmla="*/ 475 w 571"/>
                  <a:gd name="T3" fmla="*/ 0 h 377"/>
                  <a:gd name="T4" fmla="*/ 570 w 571"/>
                  <a:gd name="T5" fmla="*/ 0 h 377"/>
                  <a:gd name="T6" fmla="*/ 95 w 571"/>
                  <a:gd name="T7" fmla="*/ 376 h 377"/>
                  <a:gd name="T8" fmla="*/ 0 w 571"/>
                  <a:gd name="T9" fmla="*/ 376 h 377"/>
                </a:gdLst>
                <a:ahLst/>
                <a:cxnLst>
                  <a:cxn ang="0">
                    <a:pos x="T0" y="T1"/>
                  </a:cxn>
                  <a:cxn ang="0">
                    <a:pos x="T2" y="T3"/>
                  </a:cxn>
                  <a:cxn ang="0">
                    <a:pos x="T4" y="T5"/>
                  </a:cxn>
                  <a:cxn ang="0">
                    <a:pos x="T6" y="T7"/>
                  </a:cxn>
                  <a:cxn ang="0">
                    <a:pos x="T8" y="T9"/>
                  </a:cxn>
                </a:cxnLst>
                <a:rect l="0" t="0" r="r" b="b"/>
                <a:pathLst>
                  <a:path w="571" h="377">
                    <a:moveTo>
                      <a:pt x="0" y="376"/>
                    </a:moveTo>
                    <a:lnTo>
                      <a:pt x="475" y="0"/>
                    </a:lnTo>
                    <a:lnTo>
                      <a:pt x="570"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81" name="Freeform 13"/>
              <p:cNvSpPr>
                <a:spLocks/>
              </p:cNvSpPr>
              <p:nvPr/>
            </p:nvSpPr>
            <p:spPr bwMode="auto">
              <a:xfrm>
                <a:off x="3506" y="3936"/>
                <a:ext cx="571" cy="377"/>
              </a:xfrm>
              <a:custGeom>
                <a:avLst/>
                <a:gdLst>
                  <a:gd name="T0" fmla="*/ 0 w 571"/>
                  <a:gd name="T1" fmla="*/ 376 h 377"/>
                  <a:gd name="T2" fmla="*/ 475 w 571"/>
                  <a:gd name="T3" fmla="*/ 0 h 377"/>
                  <a:gd name="T4" fmla="*/ 570 w 571"/>
                  <a:gd name="T5" fmla="*/ 0 h 377"/>
                  <a:gd name="T6" fmla="*/ 95 w 571"/>
                  <a:gd name="T7" fmla="*/ 376 h 377"/>
                  <a:gd name="T8" fmla="*/ 0 w 571"/>
                  <a:gd name="T9" fmla="*/ 376 h 377"/>
                </a:gdLst>
                <a:ahLst/>
                <a:cxnLst>
                  <a:cxn ang="0">
                    <a:pos x="T0" y="T1"/>
                  </a:cxn>
                  <a:cxn ang="0">
                    <a:pos x="T2" y="T3"/>
                  </a:cxn>
                  <a:cxn ang="0">
                    <a:pos x="T4" y="T5"/>
                  </a:cxn>
                  <a:cxn ang="0">
                    <a:pos x="T6" y="T7"/>
                  </a:cxn>
                  <a:cxn ang="0">
                    <a:pos x="T8" y="T9"/>
                  </a:cxn>
                </a:cxnLst>
                <a:rect l="0" t="0" r="r" b="b"/>
                <a:pathLst>
                  <a:path w="571" h="377">
                    <a:moveTo>
                      <a:pt x="0" y="376"/>
                    </a:moveTo>
                    <a:lnTo>
                      <a:pt x="475" y="0"/>
                    </a:lnTo>
                    <a:lnTo>
                      <a:pt x="570"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82" name="Freeform 14"/>
              <p:cNvSpPr>
                <a:spLocks/>
              </p:cNvSpPr>
              <p:nvPr/>
            </p:nvSpPr>
            <p:spPr bwMode="auto">
              <a:xfrm>
                <a:off x="3958" y="3936"/>
                <a:ext cx="571" cy="377"/>
              </a:xfrm>
              <a:custGeom>
                <a:avLst/>
                <a:gdLst>
                  <a:gd name="T0" fmla="*/ 0 w 571"/>
                  <a:gd name="T1" fmla="*/ 376 h 377"/>
                  <a:gd name="T2" fmla="*/ 475 w 571"/>
                  <a:gd name="T3" fmla="*/ 0 h 377"/>
                  <a:gd name="T4" fmla="*/ 570 w 571"/>
                  <a:gd name="T5" fmla="*/ 0 h 377"/>
                  <a:gd name="T6" fmla="*/ 95 w 571"/>
                  <a:gd name="T7" fmla="*/ 376 h 377"/>
                  <a:gd name="T8" fmla="*/ 0 w 571"/>
                  <a:gd name="T9" fmla="*/ 376 h 377"/>
                </a:gdLst>
                <a:ahLst/>
                <a:cxnLst>
                  <a:cxn ang="0">
                    <a:pos x="T0" y="T1"/>
                  </a:cxn>
                  <a:cxn ang="0">
                    <a:pos x="T2" y="T3"/>
                  </a:cxn>
                  <a:cxn ang="0">
                    <a:pos x="T4" y="T5"/>
                  </a:cxn>
                  <a:cxn ang="0">
                    <a:pos x="T6" y="T7"/>
                  </a:cxn>
                  <a:cxn ang="0">
                    <a:pos x="T8" y="T9"/>
                  </a:cxn>
                </a:cxnLst>
                <a:rect l="0" t="0" r="r" b="b"/>
                <a:pathLst>
                  <a:path w="571" h="377">
                    <a:moveTo>
                      <a:pt x="0" y="376"/>
                    </a:moveTo>
                    <a:lnTo>
                      <a:pt x="475" y="0"/>
                    </a:lnTo>
                    <a:lnTo>
                      <a:pt x="570"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83" name="Freeform 15"/>
              <p:cNvSpPr>
                <a:spLocks/>
              </p:cNvSpPr>
              <p:nvPr/>
            </p:nvSpPr>
            <p:spPr bwMode="auto">
              <a:xfrm>
                <a:off x="4420" y="3936"/>
                <a:ext cx="572" cy="377"/>
              </a:xfrm>
              <a:custGeom>
                <a:avLst/>
                <a:gdLst>
                  <a:gd name="T0" fmla="*/ 0 w 572"/>
                  <a:gd name="T1" fmla="*/ 376 h 377"/>
                  <a:gd name="T2" fmla="*/ 476 w 572"/>
                  <a:gd name="T3" fmla="*/ 0 h 377"/>
                  <a:gd name="T4" fmla="*/ 571 w 572"/>
                  <a:gd name="T5" fmla="*/ 0 h 377"/>
                  <a:gd name="T6" fmla="*/ 95 w 572"/>
                  <a:gd name="T7" fmla="*/ 376 h 377"/>
                  <a:gd name="T8" fmla="*/ 0 w 572"/>
                  <a:gd name="T9" fmla="*/ 376 h 377"/>
                </a:gdLst>
                <a:ahLst/>
                <a:cxnLst>
                  <a:cxn ang="0">
                    <a:pos x="T0" y="T1"/>
                  </a:cxn>
                  <a:cxn ang="0">
                    <a:pos x="T2" y="T3"/>
                  </a:cxn>
                  <a:cxn ang="0">
                    <a:pos x="T4" y="T5"/>
                  </a:cxn>
                  <a:cxn ang="0">
                    <a:pos x="T6" y="T7"/>
                  </a:cxn>
                  <a:cxn ang="0">
                    <a:pos x="T8" y="T9"/>
                  </a:cxn>
                </a:cxnLst>
                <a:rect l="0" t="0" r="r" b="b"/>
                <a:pathLst>
                  <a:path w="572" h="377">
                    <a:moveTo>
                      <a:pt x="0" y="376"/>
                    </a:moveTo>
                    <a:lnTo>
                      <a:pt x="476" y="0"/>
                    </a:lnTo>
                    <a:lnTo>
                      <a:pt x="571"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84" name="Freeform 16"/>
              <p:cNvSpPr>
                <a:spLocks/>
              </p:cNvSpPr>
              <p:nvPr/>
            </p:nvSpPr>
            <p:spPr bwMode="auto">
              <a:xfrm>
                <a:off x="4872" y="3936"/>
                <a:ext cx="572" cy="377"/>
              </a:xfrm>
              <a:custGeom>
                <a:avLst/>
                <a:gdLst>
                  <a:gd name="T0" fmla="*/ 0 w 572"/>
                  <a:gd name="T1" fmla="*/ 376 h 377"/>
                  <a:gd name="T2" fmla="*/ 476 w 572"/>
                  <a:gd name="T3" fmla="*/ 0 h 377"/>
                  <a:gd name="T4" fmla="*/ 571 w 572"/>
                  <a:gd name="T5" fmla="*/ 0 h 377"/>
                  <a:gd name="T6" fmla="*/ 95 w 572"/>
                  <a:gd name="T7" fmla="*/ 376 h 377"/>
                  <a:gd name="T8" fmla="*/ 0 w 572"/>
                  <a:gd name="T9" fmla="*/ 376 h 377"/>
                </a:gdLst>
                <a:ahLst/>
                <a:cxnLst>
                  <a:cxn ang="0">
                    <a:pos x="T0" y="T1"/>
                  </a:cxn>
                  <a:cxn ang="0">
                    <a:pos x="T2" y="T3"/>
                  </a:cxn>
                  <a:cxn ang="0">
                    <a:pos x="T4" y="T5"/>
                  </a:cxn>
                  <a:cxn ang="0">
                    <a:pos x="T6" y="T7"/>
                  </a:cxn>
                  <a:cxn ang="0">
                    <a:pos x="T8" y="T9"/>
                  </a:cxn>
                </a:cxnLst>
                <a:rect l="0" t="0" r="r" b="b"/>
                <a:pathLst>
                  <a:path w="572" h="377">
                    <a:moveTo>
                      <a:pt x="0" y="376"/>
                    </a:moveTo>
                    <a:lnTo>
                      <a:pt x="476" y="0"/>
                    </a:lnTo>
                    <a:lnTo>
                      <a:pt x="571" y="0"/>
                    </a:lnTo>
                    <a:lnTo>
                      <a:pt x="95" y="376"/>
                    </a:lnTo>
                    <a:lnTo>
                      <a:pt x="0" y="376"/>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85" name="Freeform 17"/>
              <p:cNvSpPr>
                <a:spLocks/>
              </p:cNvSpPr>
              <p:nvPr/>
            </p:nvSpPr>
            <p:spPr bwMode="auto">
              <a:xfrm>
                <a:off x="5340" y="4032"/>
                <a:ext cx="357" cy="281"/>
              </a:xfrm>
              <a:custGeom>
                <a:avLst/>
                <a:gdLst>
                  <a:gd name="T0" fmla="*/ 0 w 357"/>
                  <a:gd name="T1" fmla="*/ 280 h 281"/>
                  <a:gd name="T2" fmla="*/ 356 w 357"/>
                  <a:gd name="T3" fmla="*/ 0 h 281"/>
                  <a:gd name="T4" fmla="*/ 356 w 357"/>
                  <a:gd name="T5" fmla="*/ 68 h 281"/>
                  <a:gd name="T6" fmla="*/ 95 w 357"/>
                  <a:gd name="T7" fmla="*/ 280 h 281"/>
                  <a:gd name="T8" fmla="*/ 0 w 357"/>
                  <a:gd name="T9" fmla="*/ 280 h 281"/>
                </a:gdLst>
                <a:ahLst/>
                <a:cxnLst>
                  <a:cxn ang="0">
                    <a:pos x="T0" y="T1"/>
                  </a:cxn>
                  <a:cxn ang="0">
                    <a:pos x="T2" y="T3"/>
                  </a:cxn>
                  <a:cxn ang="0">
                    <a:pos x="T4" y="T5"/>
                  </a:cxn>
                  <a:cxn ang="0">
                    <a:pos x="T6" y="T7"/>
                  </a:cxn>
                  <a:cxn ang="0">
                    <a:pos x="T8" y="T9"/>
                  </a:cxn>
                </a:cxnLst>
                <a:rect l="0" t="0" r="r" b="b"/>
                <a:pathLst>
                  <a:path w="357" h="281">
                    <a:moveTo>
                      <a:pt x="0" y="280"/>
                    </a:moveTo>
                    <a:lnTo>
                      <a:pt x="356" y="0"/>
                    </a:lnTo>
                    <a:lnTo>
                      <a:pt x="356" y="68"/>
                    </a:lnTo>
                    <a:lnTo>
                      <a:pt x="95" y="280"/>
                    </a:lnTo>
                    <a:lnTo>
                      <a:pt x="0" y="280"/>
                    </a:lnTo>
                  </a:path>
                </a:pathLst>
              </a:custGeom>
              <a:solidFill>
                <a:schemeClr val="bg1"/>
              </a:solidFill>
              <a:ln>
                <a:noFill/>
              </a:ln>
              <a:effectLst/>
              <a:extLst>
                <a:ext uri="{91240B29-F687-4F45-9708-019B960494DF}">
                  <a14:hiddenLine xmlns:a14="http://schemas.microsoft.com/office/drawing/2010/main" w="12700"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sp>
        <p:nvSpPr>
          <p:cNvPr id="7186" name="Rectangle 18"/>
          <p:cNvSpPr>
            <a:spLocks noGrp="1" noChangeArrowheads="1"/>
          </p:cNvSpPr>
          <p:nvPr>
            <p:ph type="title"/>
          </p:nvPr>
        </p:nvSpPr>
        <p:spPr bwMode="auto">
          <a:xfrm>
            <a:off x="76200" y="76200"/>
            <a:ext cx="8991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p>
            <a:pPr lvl="0"/>
            <a:r>
              <a:rPr lang="en-US" altLang="el-GR" smtClean="0"/>
              <a:t>Slide Title</a:t>
            </a:r>
          </a:p>
        </p:txBody>
      </p:sp>
      <p:sp>
        <p:nvSpPr>
          <p:cNvPr id="7187" name="Rectangle 19"/>
          <p:cNvSpPr>
            <a:spLocks noGrp="1" noChangeArrowheads="1"/>
          </p:cNvSpPr>
          <p:nvPr>
            <p:ph type="body" idx="1"/>
          </p:nvPr>
        </p:nvSpPr>
        <p:spPr bwMode="auto">
          <a:xfrm>
            <a:off x="9525" y="1341438"/>
            <a:ext cx="8978900" cy="2079625"/>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spAutoFit/>
          </a:bodyPr>
          <a:lstStyle/>
          <a:p>
            <a:pPr lvl="0"/>
            <a:r>
              <a:rPr lang="en-US" altLang="el-GR" smtClean="0"/>
              <a:t>Body Text</a:t>
            </a:r>
          </a:p>
          <a:p>
            <a:pPr lvl="1"/>
            <a:r>
              <a:rPr lang="en-US" altLang="el-GR" smtClean="0"/>
              <a:t>Second Level</a:t>
            </a:r>
          </a:p>
          <a:p>
            <a:pPr lvl="2"/>
            <a:r>
              <a:rPr lang="en-US" altLang="el-GR" smtClean="0">
                <a:sym typeface="Wingdings" panose="05000000000000000000" pitchFamily="2" charset="2"/>
              </a:rPr>
              <a:t>Third Level</a:t>
            </a:r>
          </a:p>
          <a:p>
            <a:pPr lvl="3"/>
            <a:r>
              <a:rPr lang="en-US" altLang="el-GR" smtClean="0"/>
              <a:t>Fourth Level</a:t>
            </a:r>
          </a:p>
          <a:p>
            <a:pPr lvl="4"/>
            <a:r>
              <a:rPr lang="en-US" altLang="el-GR" smtClean="0"/>
              <a:t>Fifth Level</a:t>
            </a:r>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Lst>
  <p:transition/>
  <p:txStyles>
    <p:titleStyle>
      <a:lvl1pPr algn="ctr" rtl="0" eaLnBrk="0" fontAlgn="base" hangingPunct="0">
        <a:lnSpc>
          <a:spcPct val="90000"/>
        </a:lnSpc>
        <a:spcBef>
          <a:spcPct val="0"/>
        </a:spcBef>
        <a:spcAft>
          <a:spcPct val="0"/>
        </a:spcAft>
        <a:defRPr sz="3200" b="1" kern="1200">
          <a:solidFill>
            <a:schemeClr val="tx2"/>
          </a:solidFill>
          <a:latin typeface="+mj-lt"/>
          <a:ea typeface="+mj-ea"/>
          <a:cs typeface="+mj-cs"/>
        </a:defRPr>
      </a:lvl1pPr>
      <a:lvl2pPr algn="ctr" rtl="0" eaLnBrk="0" fontAlgn="base" hangingPunct="0">
        <a:lnSpc>
          <a:spcPct val="90000"/>
        </a:lnSpc>
        <a:spcBef>
          <a:spcPct val="0"/>
        </a:spcBef>
        <a:spcAft>
          <a:spcPct val="0"/>
        </a:spcAft>
        <a:defRPr sz="3200" b="1">
          <a:solidFill>
            <a:schemeClr val="tx2"/>
          </a:solidFill>
          <a:latin typeface="Times New Roman" panose="02020603050405020304" pitchFamily="18" charset="0"/>
        </a:defRPr>
      </a:lvl2pPr>
      <a:lvl3pPr algn="ctr" rtl="0" eaLnBrk="0" fontAlgn="base" hangingPunct="0">
        <a:lnSpc>
          <a:spcPct val="90000"/>
        </a:lnSpc>
        <a:spcBef>
          <a:spcPct val="0"/>
        </a:spcBef>
        <a:spcAft>
          <a:spcPct val="0"/>
        </a:spcAft>
        <a:defRPr sz="3200" b="1">
          <a:solidFill>
            <a:schemeClr val="tx2"/>
          </a:solidFill>
          <a:latin typeface="Times New Roman" panose="02020603050405020304" pitchFamily="18" charset="0"/>
        </a:defRPr>
      </a:lvl3pPr>
      <a:lvl4pPr algn="ctr" rtl="0" eaLnBrk="0" fontAlgn="base" hangingPunct="0">
        <a:lnSpc>
          <a:spcPct val="90000"/>
        </a:lnSpc>
        <a:spcBef>
          <a:spcPct val="0"/>
        </a:spcBef>
        <a:spcAft>
          <a:spcPct val="0"/>
        </a:spcAft>
        <a:defRPr sz="3200" b="1">
          <a:solidFill>
            <a:schemeClr val="tx2"/>
          </a:solidFill>
          <a:latin typeface="Times New Roman" panose="02020603050405020304" pitchFamily="18" charset="0"/>
        </a:defRPr>
      </a:lvl4pPr>
      <a:lvl5pPr algn="ctr" rtl="0" eaLnBrk="0" fontAlgn="base" hangingPunct="0">
        <a:lnSpc>
          <a:spcPct val="90000"/>
        </a:lnSpc>
        <a:spcBef>
          <a:spcPct val="0"/>
        </a:spcBef>
        <a:spcAft>
          <a:spcPct val="0"/>
        </a:spcAft>
        <a:defRPr sz="3200" b="1">
          <a:solidFill>
            <a:schemeClr val="tx2"/>
          </a:solidFill>
          <a:latin typeface="Times New Roman" panose="02020603050405020304" pitchFamily="18" charset="0"/>
        </a:defRPr>
      </a:lvl5pPr>
      <a:lvl6pPr marL="457200" algn="ctr" rtl="0" eaLnBrk="0" fontAlgn="base" hangingPunct="0">
        <a:lnSpc>
          <a:spcPct val="90000"/>
        </a:lnSpc>
        <a:spcBef>
          <a:spcPct val="0"/>
        </a:spcBef>
        <a:spcAft>
          <a:spcPct val="0"/>
        </a:spcAft>
        <a:defRPr sz="3200" b="1">
          <a:solidFill>
            <a:schemeClr val="tx2"/>
          </a:solidFill>
          <a:latin typeface="Times New Roman" panose="02020603050405020304" pitchFamily="18" charset="0"/>
        </a:defRPr>
      </a:lvl6pPr>
      <a:lvl7pPr marL="914400" algn="ctr" rtl="0" eaLnBrk="0" fontAlgn="base" hangingPunct="0">
        <a:lnSpc>
          <a:spcPct val="90000"/>
        </a:lnSpc>
        <a:spcBef>
          <a:spcPct val="0"/>
        </a:spcBef>
        <a:spcAft>
          <a:spcPct val="0"/>
        </a:spcAft>
        <a:defRPr sz="3200" b="1">
          <a:solidFill>
            <a:schemeClr val="tx2"/>
          </a:solidFill>
          <a:latin typeface="Times New Roman" panose="02020603050405020304" pitchFamily="18" charset="0"/>
        </a:defRPr>
      </a:lvl7pPr>
      <a:lvl8pPr marL="1371600" algn="ctr" rtl="0" eaLnBrk="0" fontAlgn="base" hangingPunct="0">
        <a:lnSpc>
          <a:spcPct val="90000"/>
        </a:lnSpc>
        <a:spcBef>
          <a:spcPct val="0"/>
        </a:spcBef>
        <a:spcAft>
          <a:spcPct val="0"/>
        </a:spcAft>
        <a:defRPr sz="3200" b="1">
          <a:solidFill>
            <a:schemeClr val="tx2"/>
          </a:solidFill>
          <a:latin typeface="Times New Roman" panose="02020603050405020304" pitchFamily="18" charset="0"/>
        </a:defRPr>
      </a:lvl8pPr>
      <a:lvl9pPr marL="1828800" algn="ctr" rtl="0" eaLnBrk="0" fontAlgn="base" hangingPunct="0">
        <a:lnSpc>
          <a:spcPct val="90000"/>
        </a:lnSpc>
        <a:spcBef>
          <a:spcPct val="0"/>
        </a:spcBef>
        <a:spcAft>
          <a:spcPct val="0"/>
        </a:spcAft>
        <a:defRPr sz="3200" b="1">
          <a:solidFill>
            <a:schemeClr val="tx2"/>
          </a:solidFill>
          <a:latin typeface="Times New Roman" panose="02020603050405020304" pitchFamily="18" charset="0"/>
        </a:defRPr>
      </a:lvl9pPr>
    </p:titleStyle>
    <p:bodyStyle>
      <a:lvl1pPr marL="285750" indent="-285750" algn="l" rtl="0" eaLnBrk="0" fontAlgn="base" hangingPunct="0">
        <a:lnSpc>
          <a:spcPct val="85000"/>
        </a:lnSpc>
        <a:spcBef>
          <a:spcPct val="15000"/>
        </a:spcBef>
        <a:spcAft>
          <a:spcPct val="0"/>
        </a:spcAft>
        <a:buClr>
          <a:srgbClr val="FAFD00"/>
        </a:buClr>
        <a:buSzPct val="65000"/>
        <a:buFont typeface="Wingdings" panose="05000000000000000000" pitchFamily="2" charset="2"/>
        <a:buChar char="§"/>
        <a:defRPr sz="3600" b="1" kern="1200">
          <a:solidFill>
            <a:schemeClr val="tx1"/>
          </a:solidFill>
          <a:latin typeface="+mn-lt"/>
          <a:ea typeface="+mn-ea"/>
          <a:cs typeface="+mn-cs"/>
        </a:defRPr>
      </a:lvl1pPr>
      <a:lvl2pPr marL="685800" indent="-228600" algn="l" rtl="0" eaLnBrk="0" fontAlgn="base" hangingPunct="0">
        <a:lnSpc>
          <a:spcPct val="85000"/>
        </a:lnSpc>
        <a:spcBef>
          <a:spcPct val="15000"/>
        </a:spcBef>
        <a:spcAft>
          <a:spcPct val="0"/>
        </a:spcAft>
        <a:buClr>
          <a:srgbClr val="00FF00"/>
        </a:buClr>
        <a:buSzPct val="65000"/>
        <a:buFont typeface="Wingdings" panose="05000000000000000000" pitchFamily="2" charset="2"/>
        <a:buChar char="Ø"/>
        <a:defRPr sz="3200" b="1" kern="1200">
          <a:solidFill>
            <a:schemeClr val="tx1"/>
          </a:solidFill>
          <a:latin typeface="+mn-lt"/>
          <a:ea typeface="+mn-ea"/>
          <a:cs typeface="+mn-cs"/>
        </a:defRPr>
      </a:lvl2pPr>
      <a:lvl3pPr marL="1143000" indent="-228600" algn="l" rtl="0" eaLnBrk="0" fontAlgn="base" hangingPunct="0">
        <a:lnSpc>
          <a:spcPct val="85000"/>
        </a:lnSpc>
        <a:spcBef>
          <a:spcPct val="15000"/>
        </a:spcBef>
        <a:spcAft>
          <a:spcPct val="0"/>
        </a:spcAft>
        <a:buClr>
          <a:srgbClr val="FC0128"/>
        </a:buClr>
        <a:buSzPct val="65000"/>
        <a:buFont typeface="Wingdings" panose="05000000000000000000" pitchFamily="2" charset="2"/>
        <a:buChar char="§"/>
        <a:defRPr sz="2800" b="1" kern="1200">
          <a:solidFill>
            <a:schemeClr val="tx1"/>
          </a:solidFill>
          <a:latin typeface="+mn-lt"/>
          <a:ea typeface="+mn-ea"/>
          <a:cs typeface="+mn-cs"/>
          <a:sym typeface="Wingdings" panose="05000000000000000000" pitchFamily="2" charset="2"/>
        </a:defRPr>
      </a:lvl3pPr>
      <a:lvl4pPr marL="1543050" indent="-171450" algn="l" rtl="0" eaLnBrk="0" fontAlgn="base" hangingPunct="0">
        <a:lnSpc>
          <a:spcPct val="85000"/>
        </a:lnSpc>
        <a:spcBef>
          <a:spcPct val="15000"/>
        </a:spcBef>
        <a:spcAft>
          <a:spcPct val="0"/>
        </a:spcAft>
        <a:buClr>
          <a:srgbClr val="00FF00"/>
        </a:buClr>
        <a:buSzPct val="65000"/>
        <a:buChar char="*"/>
        <a:defRPr sz="2000" b="1" kern="1200">
          <a:solidFill>
            <a:schemeClr val="tx1"/>
          </a:solidFill>
          <a:latin typeface="+mn-lt"/>
          <a:ea typeface="+mn-ea"/>
          <a:cs typeface="+mn-cs"/>
        </a:defRPr>
      </a:lvl4pPr>
      <a:lvl5pPr marL="2000250" indent="-171450" algn="l" rtl="0" eaLnBrk="0" fontAlgn="base" hangingPunct="0">
        <a:lnSpc>
          <a:spcPct val="85000"/>
        </a:lnSpc>
        <a:spcBef>
          <a:spcPct val="15000"/>
        </a:spcBef>
        <a:spcAft>
          <a:spcPct val="0"/>
        </a:spcAft>
        <a:buClr>
          <a:srgbClr val="00FF00"/>
        </a:buClr>
        <a:buSzPct val="6500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microsoft.com/office/2007/relationships/hdphoto" Target="../media/hdphoto5.wdp"/><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19.jpeg"/><Relationship Id="rId4" Type="http://schemas.microsoft.com/office/2007/relationships/hdphoto" Target="../media/hdphoto7.wdp"/></Relationships>
</file>

<file path=ppt/slides/_rels/slide14.xml.rels><?xml version="1.0" encoding="UTF-8" standalone="yes"?>
<Relationships xmlns="http://schemas.openxmlformats.org/package/2006/relationships"><Relationship Id="rId3" Type="http://schemas.microsoft.com/office/2007/relationships/hdphoto" Target="../media/hdphoto9.wdp"/><Relationship Id="rId7" Type="http://schemas.microsoft.com/office/2007/relationships/hdphoto" Target="../media/hdphoto11.wdp"/><Relationship Id="rId2" Type="http://schemas.openxmlformats.org/officeDocument/2006/relationships/image" Target="../media/image20.jpeg"/><Relationship Id="rId1" Type="http://schemas.openxmlformats.org/officeDocument/2006/relationships/slideLayout" Target="../slideLayouts/slideLayout6.xml"/><Relationship Id="rId6" Type="http://schemas.openxmlformats.org/officeDocument/2006/relationships/image" Target="../media/image22.jpeg"/><Relationship Id="rId5" Type="http://schemas.microsoft.com/office/2007/relationships/hdphoto" Target="../media/hdphoto10.wdp"/><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12.wdp"/></Relationships>
</file>

<file path=ppt/slides/_rels/slide16.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microsoft.com/office/2007/relationships/hdphoto" Target="../media/hdphoto15.wdp"/><Relationship Id="rId5" Type="http://schemas.openxmlformats.org/officeDocument/2006/relationships/image" Target="../media/image27.jpeg"/><Relationship Id="rId4" Type="http://schemas.microsoft.com/office/2007/relationships/hdphoto" Target="../media/hdphoto14.wdp"/></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microsoft.com/office/2007/relationships/hdphoto" Target="../media/hdphoto16.wdp"/></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microsoft.com/office/2007/relationships/hdphoto" Target="../media/hdphoto17.wdp"/></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18.wdp"/></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9.wdp"/></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2.wmf"/><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15.xml"/><Relationship Id="rId4" Type="http://schemas.microsoft.com/office/2007/relationships/hdphoto" Target="../media/hdphoto20.wdp"/></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microsoft.com/office/2007/relationships/hdphoto" Target="../media/hdphoto21.wdp"/></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22.wdp"/></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47.jpeg"/></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microsoft.com/office/2007/relationships/hdphoto" Target="../media/hdphoto24.wdp"/><Relationship Id="rId5" Type="http://schemas.openxmlformats.org/officeDocument/2006/relationships/image" Target="../media/image52.jpeg"/><Relationship Id="rId4" Type="http://schemas.microsoft.com/office/2007/relationships/hdphoto" Target="../media/hdphoto23.wdp"/></Relationships>
</file>

<file path=ppt/slides/_rels/slide38.xml.rels><?xml version="1.0" encoding="UTF-8" standalone="yes"?>
<Relationships xmlns="http://schemas.openxmlformats.org/package/2006/relationships"><Relationship Id="rId2" Type="http://schemas.openxmlformats.org/officeDocument/2006/relationships/image" Target="../media/image53.w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microsoft.com/office/2007/relationships/hdphoto" Target="../media/hdphoto25.wdp"/></Relationships>
</file>

<file path=ppt/slides/_rels/slide42.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1.xml"/><Relationship Id="rId1" Type="http://schemas.openxmlformats.org/officeDocument/2006/relationships/slideLayout" Target="../slideLayouts/slideLayout14.xml"/><Relationship Id="rId4" Type="http://schemas.microsoft.com/office/2007/relationships/hdphoto" Target="../media/hdphoto26.wdp"/></Relationships>
</file>

<file path=ppt/slides/_rels/slide5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2.xml"/><Relationship Id="rId1" Type="http://schemas.openxmlformats.org/officeDocument/2006/relationships/slideLayout" Target="../slideLayouts/slideLayout14.xml"/><Relationship Id="rId4" Type="http://schemas.microsoft.com/office/2007/relationships/hdphoto" Target="../media/hdphoto26.wdp"/></Relationships>
</file>

<file path=ppt/slides/_rels/slide5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microsoft.com/office/2007/relationships/hdphoto" Target="../media/hdphoto27.wdp"/></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vmlDrawing" Target="../drawings/vmlDrawing1.vml"/><Relationship Id="rId6" Type="http://schemas.openxmlformats.org/officeDocument/2006/relationships/image" Target="../media/image11.png"/><Relationship Id="rId5" Type="http://schemas.openxmlformats.org/officeDocument/2006/relationships/image" Target="../media/image10.w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7" Type="http://schemas.microsoft.com/office/2007/relationships/hdphoto" Target="../media/hdphoto4.wdp"/><Relationship Id="rId2" Type="http://schemas.openxmlformats.org/officeDocument/2006/relationships/slideLayout" Target="../slideLayouts/slideLayout14.xml"/><Relationship Id="rId1" Type="http://schemas.openxmlformats.org/officeDocument/2006/relationships/vmlDrawing" Target="../drawings/vmlDrawing2.v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مربع نص 4"/>
          <p:cNvSpPr txBox="1"/>
          <p:nvPr/>
        </p:nvSpPr>
        <p:spPr>
          <a:xfrm>
            <a:off x="500063" y="4786313"/>
            <a:ext cx="4786312" cy="369887"/>
          </a:xfrm>
          <a:prstGeom prst="rect">
            <a:avLst/>
          </a:prstGeom>
        </p:spPr>
        <p:style>
          <a:lnRef idx="2">
            <a:schemeClr val="accent2"/>
          </a:lnRef>
          <a:fillRef idx="1">
            <a:schemeClr val="lt1"/>
          </a:fillRef>
          <a:effectRef idx="0">
            <a:schemeClr val="accent2"/>
          </a:effectRef>
          <a:fontRef idx="minor">
            <a:schemeClr val="dk1"/>
          </a:fontRef>
        </p:style>
        <p:txBody>
          <a:bodyPr rtlCol="1">
            <a:spAutoFit/>
          </a:bodyPr>
          <a:lstStyle/>
          <a:p>
            <a:pPr algn="r" rtl="1" eaLnBrk="1" hangingPunct="1">
              <a:lnSpc>
                <a:spcPct val="100000"/>
              </a:lnSpc>
              <a:spcBef>
                <a:spcPct val="0"/>
              </a:spcBef>
              <a:buClrTx/>
              <a:buSzTx/>
              <a:buFontTx/>
              <a:buNone/>
              <a:defRPr/>
            </a:pPr>
            <a:endParaRPr lang="ar-SA" sz="1800" b="0" dirty="0"/>
          </a:p>
        </p:txBody>
      </p:sp>
      <p:pic>
        <p:nvPicPr>
          <p:cNvPr id="99737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00005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997380" name="عنوان 1"/>
          <p:cNvSpPr>
            <a:spLocks noGrp="1"/>
          </p:cNvSpPr>
          <p:nvPr>
            <p:ph type="ctrTitle" idx="4294967295"/>
          </p:nvPr>
        </p:nvSpPr>
        <p:spPr>
          <a:xfrm>
            <a:off x="0" y="2420938"/>
            <a:ext cx="4932363" cy="1655762"/>
          </a:xfrm>
          <a:solidFill>
            <a:schemeClr val="tx1"/>
          </a:solidFill>
        </p:spPr>
        <p:txBody>
          <a:bodyPr lIns="91440" tIns="45720" rIns="91440" bIns="45720"/>
          <a:lstStyle/>
          <a:p>
            <a:pPr eaLnBrk="1" hangingPunct="1">
              <a:lnSpc>
                <a:spcPct val="100000"/>
              </a:lnSpc>
            </a:pPr>
            <a:r>
              <a:rPr lang="el-GR" altLang="el-GR">
                <a:solidFill>
                  <a:schemeClr val="bg1"/>
                </a:solidFill>
              </a:rPr>
              <a:t>ΦΥΣΙΚΗ ΕΞΕΤΑΣΗ ΟΥΡΟΠΟΙΗΤΙΚΟΥ ΣΥΣΤΗΜΑΤΟΣ</a:t>
            </a:r>
            <a:endParaRPr lang="ar-SA" altLang="el-GR">
              <a:solidFill>
                <a:schemeClr val="bg1"/>
              </a:solidFill>
            </a:endParaRPr>
          </a:p>
        </p:txBody>
      </p:sp>
      <p:pic>
        <p:nvPicPr>
          <p:cNvPr id="997382"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3688" y="6372225"/>
            <a:ext cx="58102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738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5188" y="6372225"/>
            <a:ext cx="58102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7384"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5250" y="6372225"/>
            <a:ext cx="58102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738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2438" y="6372225"/>
            <a:ext cx="58102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7386"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62975" y="6372225"/>
            <a:ext cx="58102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7387"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4938" y="6357938"/>
            <a:ext cx="5000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738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6372225"/>
            <a:ext cx="58102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54020" name="Rectangle 4"/>
          <p:cNvSpPr>
            <a:spLocks noGrp="1" noChangeArrowheads="1"/>
          </p:cNvSpPr>
          <p:nvPr>
            <p:ph type="title"/>
          </p:nvPr>
        </p:nvSpPr>
        <p:spPr>
          <a:xfrm>
            <a:off x="76200" y="76200"/>
            <a:ext cx="9067800" cy="760413"/>
          </a:xfrm>
        </p:spPr>
        <p:txBody>
          <a:bodyPr/>
          <a:lstStyle/>
          <a:p>
            <a:r>
              <a:rPr lang="el-GR" altLang="el-GR"/>
              <a:t>ΑΙΜΑΤΩΣΗ ΝΕΦΡΩΝ</a:t>
            </a:r>
          </a:p>
        </p:txBody>
      </p:sp>
      <p:sp>
        <p:nvSpPr>
          <p:cNvPr id="854021" name="Rectangle 5"/>
          <p:cNvSpPr>
            <a:spLocks noGrp="1" noChangeArrowheads="1"/>
          </p:cNvSpPr>
          <p:nvPr>
            <p:ph type="body" sz="half" idx="1"/>
          </p:nvPr>
        </p:nvSpPr>
        <p:spPr>
          <a:xfrm>
            <a:off x="0" y="908050"/>
            <a:ext cx="8820150" cy="906463"/>
          </a:xfrm>
        </p:spPr>
        <p:txBody>
          <a:bodyPr/>
          <a:lstStyle/>
          <a:p>
            <a:pPr>
              <a:lnSpc>
                <a:spcPct val="95000"/>
              </a:lnSpc>
            </a:pPr>
            <a:r>
              <a:rPr lang="el-GR" altLang="el-GR" sz="2400">
                <a:latin typeface="Arial Narrow" panose="020B0606020202030204" pitchFamily="34" charset="0"/>
              </a:rPr>
              <a:t>Νεφρικές αρτηρίες (20% ΚΛΟΑ) </a:t>
            </a:r>
          </a:p>
          <a:p>
            <a:pPr>
              <a:lnSpc>
                <a:spcPct val="95000"/>
              </a:lnSpc>
            </a:pPr>
            <a:r>
              <a:rPr lang="el-GR" altLang="el-GR" sz="2400">
                <a:latin typeface="Arial Narrow" panose="020B0606020202030204" pitchFamily="34" charset="0"/>
              </a:rPr>
              <a:t>Νεφρικές φλέβες</a:t>
            </a:r>
            <a:r>
              <a:rPr lang="el-GR" altLang="el-GR" sz="2800">
                <a:latin typeface="Arial Narrow" panose="020B0606020202030204" pitchFamily="34" charset="0"/>
              </a:rPr>
              <a:t>  </a:t>
            </a:r>
          </a:p>
        </p:txBody>
      </p:sp>
      <p:pic>
        <p:nvPicPr>
          <p:cNvPr id="854023" name="Picture 7" descr="goodkidney"/>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297488" y="2420938"/>
            <a:ext cx="3846512" cy="4103687"/>
          </a:xfrm>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54024" name="Picture 8" descr="msotw9_temp0"/>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1997075"/>
            <a:ext cx="5292725" cy="4860925"/>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sp>
        <p:nvSpPr>
          <p:cNvPr id="854025" name="Line 9"/>
          <p:cNvSpPr>
            <a:spLocks noChangeShapeType="1"/>
          </p:cNvSpPr>
          <p:nvPr/>
        </p:nvSpPr>
        <p:spPr bwMode="auto">
          <a:xfrm>
            <a:off x="0" y="692150"/>
            <a:ext cx="9324975"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18884" name="Picture 4"/>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502327" y="181789"/>
            <a:ext cx="7632848" cy="6700417"/>
          </a:xfrm>
          <a:prstGeom prst="rect">
            <a:avLst/>
          </a:prstGeom>
          <a:noFill/>
          <a:extLst>
            <a:ext uri="{909E8E84-426E-40DD-AFC4-6F175D3DCCD1}">
              <a14:hiddenFill xmlns:a14="http://schemas.microsoft.com/office/drawing/2010/main">
                <a:solidFill>
                  <a:srgbClr val="FFFFFF"/>
                </a:solidFill>
              </a14:hiddenFill>
            </a:ext>
          </a:extLst>
        </p:spPr>
      </p:pic>
      <p:sp>
        <p:nvSpPr>
          <p:cNvPr id="1018886" name="Text Box 6"/>
          <p:cNvSpPr txBox="1">
            <a:spLocks noChangeArrowheads="1"/>
          </p:cNvSpPr>
          <p:nvPr/>
        </p:nvSpPr>
        <p:spPr bwMode="auto">
          <a:xfrm>
            <a:off x="25608" y="48184"/>
            <a:ext cx="2602176" cy="979242"/>
          </a:xfrm>
          <a:prstGeom prst="rect">
            <a:avLst/>
          </a:prstGeom>
          <a:solidFill>
            <a:srgbClr val="006666"/>
          </a:solidFill>
          <a:ln>
            <a:noFill/>
          </a:ln>
          <a:effectLst/>
          <a:extLst>
            <a:ext uri="{91240B29-F687-4F45-9708-019B960494DF}">
              <a14:hiddenLine xmlns:a14="http://schemas.microsoft.com/office/drawing/2010/main" w="57150">
                <a:solidFill>
                  <a:srgbClr val="FF0066"/>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square" lIns="90488" tIns="44450" rIns="90488" bIns="44450">
            <a:spAutoFit/>
          </a:bodyPr>
          <a:lstStyle/>
          <a:p>
            <a:pPr>
              <a:spcBef>
                <a:spcPct val="50000"/>
              </a:spcBef>
            </a:pPr>
            <a:r>
              <a:rPr lang="el-GR" altLang="el-GR" sz="3600" dirty="0" smtClean="0"/>
              <a:t> </a:t>
            </a:r>
            <a:r>
              <a:rPr lang="el-GR" altLang="el-GR" sz="3200" dirty="0" smtClean="0"/>
              <a:t>ΝΕΦΡΩΝΑΣ</a:t>
            </a:r>
            <a:endParaRPr lang="el-GR" altLang="el-GR" sz="3200"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59811" name="Picture 1027" descr="glomer3"/>
          <p:cNvPicPr>
            <a:picLocks noChangeAspect="1" noChangeArrowheads="1"/>
          </p:cNvPicPr>
          <p:nvPr/>
        </p:nvPicPr>
        <p:blipFill>
          <a:blip r:embed="rId3">
            <a:lum contrast="20000"/>
            <a:extLst>
              <a:ext uri="{28A0092B-C50C-407E-A947-70E740481C1C}">
                <a14:useLocalDpi xmlns:a14="http://schemas.microsoft.com/office/drawing/2010/main" val="0"/>
              </a:ext>
            </a:extLst>
          </a:blip>
          <a:srcRect/>
          <a:stretch>
            <a:fillRect/>
          </a:stretch>
        </p:blipFill>
        <p:spPr bwMode="auto">
          <a:xfrm>
            <a:off x="467544" y="692696"/>
            <a:ext cx="8280400" cy="6021387"/>
          </a:xfrm>
          <a:prstGeom prst="rect">
            <a:avLst/>
          </a:prstGeom>
          <a:noFill/>
          <a:extLst>
            <a:ext uri="{909E8E84-426E-40DD-AFC4-6F175D3DCCD1}">
              <a14:hiddenFill xmlns:a14="http://schemas.microsoft.com/office/drawing/2010/main">
                <a:solidFill>
                  <a:srgbClr val="FFFFFF"/>
                </a:solidFill>
              </a14:hiddenFill>
            </a:ext>
          </a:extLst>
        </p:spPr>
      </p:pic>
      <p:sp>
        <p:nvSpPr>
          <p:cNvPr id="759812" name="Text Box 1028"/>
          <p:cNvSpPr txBox="1">
            <a:spLocks noChangeArrowheads="1"/>
          </p:cNvSpPr>
          <p:nvPr/>
        </p:nvSpPr>
        <p:spPr bwMode="auto">
          <a:xfrm>
            <a:off x="179388" y="188913"/>
            <a:ext cx="8964612" cy="555625"/>
          </a:xfrm>
          <a:prstGeom prst="rect">
            <a:avLst/>
          </a:prstGeom>
          <a:solidFill>
            <a:srgbClr val="006666"/>
          </a:solidFill>
          <a:ln>
            <a:noFill/>
          </a:ln>
          <a:effectLst/>
          <a:extLst>
            <a:ext uri="{91240B29-F687-4F45-9708-019B960494DF}">
              <a14:hiddenLine xmlns:a14="http://schemas.microsoft.com/office/drawing/2010/main" w="57150">
                <a:solidFill>
                  <a:srgbClr val="FF0066"/>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spAutoFit/>
          </a:bodyPr>
          <a:lstStyle/>
          <a:p>
            <a:pPr>
              <a:spcBef>
                <a:spcPct val="50000"/>
              </a:spcBef>
            </a:pPr>
            <a:r>
              <a:rPr lang="el-GR" altLang="el-GR" sz="3600"/>
              <a:t>ΤΟ ΝΕΦΡΙΚΟ ΣΩΜΑΤΙΟ</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57090" name="Rectangle 2"/>
          <p:cNvSpPr>
            <a:spLocks noGrp="1" noChangeArrowheads="1"/>
          </p:cNvSpPr>
          <p:nvPr>
            <p:ph type="title"/>
          </p:nvPr>
        </p:nvSpPr>
        <p:spPr>
          <a:xfrm>
            <a:off x="152400" y="-243408"/>
            <a:ext cx="8991600" cy="1143000"/>
          </a:xfrm>
        </p:spPr>
        <p:txBody>
          <a:bodyPr/>
          <a:lstStyle/>
          <a:p>
            <a:r>
              <a:rPr lang="el-GR" altLang="el-GR" dirty="0" smtClean="0">
                <a:cs typeface="Times New Roman" panose="02020603050405020304" pitchFamily="18" charset="0"/>
              </a:rPr>
              <a:t>ΓΕΝΙΚΗ ΕΠΙΣΚΟΠΗΣΗ</a:t>
            </a:r>
            <a:endParaRPr lang="el-GR" altLang="el-GR" dirty="0"/>
          </a:p>
        </p:txBody>
      </p:sp>
      <p:grpSp>
        <p:nvGrpSpPr>
          <p:cNvPr id="857092" name="Group 4"/>
          <p:cNvGrpSpPr>
            <a:grpSpLocks/>
          </p:cNvGrpSpPr>
          <p:nvPr/>
        </p:nvGrpSpPr>
        <p:grpSpPr bwMode="auto">
          <a:xfrm>
            <a:off x="205344" y="1079657"/>
            <a:ext cx="8964488" cy="5048250"/>
            <a:chOff x="240" y="720"/>
            <a:chExt cx="5498" cy="3180"/>
          </a:xfrm>
        </p:grpSpPr>
        <p:pic>
          <p:nvPicPr>
            <p:cNvPr id="857093" name="Picture 5" descr="msotw9_temp0"/>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40" y="720"/>
              <a:ext cx="2799" cy="3180"/>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pic>
          <p:nvPicPr>
            <p:cNvPr id="857094" name="Picture 6" descr="msotw9_temp0"/>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127" y="720"/>
              <a:ext cx="2611" cy="3176"/>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gr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03524" name="Rectangle 4"/>
          <p:cNvSpPr>
            <a:spLocks noGrp="1" noChangeArrowheads="1"/>
          </p:cNvSpPr>
          <p:nvPr>
            <p:ph type="title"/>
          </p:nvPr>
        </p:nvSpPr>
        <p:spPr>
          <a:xfrm>
            <a:off x="76200" y="76200"/>
            <a:ext cx="8991600" cy="760413"/>
          </a:xfrm>
        </p:spPr>
        <p:txBody>
          <a:bodyPr/>
          <a:lstStyle/>
          <a:p>
            <a:r>
              <a:rPr lang="el-GR" altLang="el-GR"/>
              <a:t>ΕΚΔΗΛΩΣΕΙΣ ΟΥΡΑΙΜΙΑΣ</a:t>
            </a:r>
          </a:p>
        </p:txBody>
      </p:sp>
      <p:pic>
        <p:nvPicPr>
          <p:cNvPr id="1003526" name="Picture 6" descr="1742-0550x0475"/>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765175"/>
            <a:ext cx="5111750" cy="6092825"/>
          </a:xfrm>
          <a:prstGeom prst="rect">
            <a:avLst/>
          </a:prstGeom>
          <a:noFill/>
          <a:extLst>
            <a:ext uri="{909E8E84-426E-40DD-AFC4-6F175D3DCCD1}">
              <a14:hiddenFill xmlns:a14="http://schemas.microsoft.com/office/drawing/2010/main">
                <a:solidFill>
                  <a:srgbClr val="FFFFFF"/>
                </a:solidFill>
              </a14:hiddenFill>
            </a:ext>
          </a:extLst>
        </p:spPr>
      </p:pic>
      <p:pic>
        <p:nvPicPr>
          <p:cNvPr id="1003527" name="Picture 7" descr="excoriations_uraemic7"/>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219700" y="836613"/>
            <a:ext cx="3924300" cy="2709862"/>
          </a:xfrm>
          <a:prstGeom prst="rect">
            <a:avLst/>
          </a:prstGeom>
          <a:noFill/>
          <a:extLst>
            <a:ext uri="{909E8E84-426E-40DD-AFC4-6F175D3DCCD1}">
              <a14:hiddenFill xmlns:a14="http://schemas.microsoft.com/office/drawing/2010/main">
                <a:solidFill>
                  <a:srgbClr val="FFFFFF"/>
                </a:solidFill>
              </a14:hiddenFill>
            </a:ext>
          </a:extLst>
        </p:spPr>
      </p:pic>
      <p:pic>
        <p:nvPicPr>
          <p:cNvPr id="1003528" name="Picture 8" descr="excoriations_uraemic_6_030424"/>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219700" y="3913188"/>
            <a:ext cx="3924300" cy="29448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4386" name="Rectangle 2"/>
          <p:cNvSpPr>
            <a:spLocks noGrp="1" noChangeArrowheads="1"/>
          </p:cNvSpPr>
          <p:nvPr>
            <p:ph type="title"/>
          </p:nvPr>
        </p:nvSpPr>
        <p:spPr>
          <a:xfrm>
            <a:off x="76200" y="76200"/>
            <a:ext cx="9067800" cy="688975"/>
          </a:xfrm>
        </p:spPr>
        <p:txBody>
          <a:bodyPr/>
          <a:lstStyle/>
          <a:p>
            <a:r>
              <a:rPr lang="el-GR" altLang="el-GR" dirty="0" smtClean="0">
                <a:cs typeface="Times New Roman" panose="02020603050405020304" pitchFamily="18" charset="0"/>
              </a:rPr>
              <a:t>ΓΕΝΙΚΗ ΕΠΙΣΚΟΠΗΣΗ</a:t>
            </a:r>
            <a:endParaRPr lang="el-GR" altLang="el-GR" dirty="0"/>
          </a:p>
        </p:txBody>
      </p:sp>
      <p:pic>
        <p:nvPicPr>
          <p:cNvPr id="784396" name="Picture 1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15008" y="764704"/>
            <a:ext cx="8749480" cy="71224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6903" name="Rectangle 7"/>
          <p:cNvSpPr>
            <a:spLocks noGrp="1" noChangeArrowheads="1"/>
          </p:cNvSpPr>
          <p:nvPr>
            <p:ph type="title"/>
          </p:nvPr>
        </p:nvSpPr>
        <p:spPr>
          <a:xfrm>
            <a:off x="76200" y="76200"/>
            <a:ext cx="9067800" cy="688975"/>
          </a:xfrm>
        </p:spPr>
        <p:txBody>
          <a:bodyPr/>
          <a:lstStyle/>
          <a:p>
            <a:r>
              <a:rPr lang="el-GR" altLang="el-GR" sz="3600">
                <a:cs typeface="Times New Roman" panose="02020603050405020304" pitchFamily="18" charset="0"/>
              </a:rPr>
              <a:t>ΕΠΙΣΚΟΠΗΣΗ</a:t>
            </a:r>
            <a:r>
              <a:rPr lang="el-GR" altLang="el-GR" sz="3600"/>
              <a:t> ΟΥΡΟΠΟΙΗΤΙΚΟΥ</a:t>
            </a:r>
          </a:p>
        </p:txBody>
      </p:sp>
      <p:pic>
        <p:nvPicPr>
          <p:cNvPr id="976905" name="Picture 9" descr="400px-Fig5-9a"/>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899592" y="692150"/>
            <a:ext cx="7848872" cy="6165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79976" name="Picture 8" descr="Urine_Retentio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1942" y="-879367"/>
            <a:ext cx="5742337" cy="6340690"/>
          </a:xfrm>
          <a:prstGeom prst="rect">
            <a:avLst/>
          </a:prstGeom>
          <a:noFill/>
          <a:extLst>
            <a:ext uri="{909E8E84-426E-40DD-AFC4-6F175D3DCCD1}">
              <a14:hiddenFill xmlns:a14="http://schemas.microsoft.com/office/drawing/2010/main">
                <a:solidFill>
                  <a:srgbClr val="FFFFFF"/>
                </a:solidFill>
              </a14:hiddenFill>
            </a:ext>
          </a:extLst>
        </p:spPr>
      </p:pic>
      <p:sp>
        <p:nvSpPr>
          <p:cNvPr id="979970" name="Rectangle 2"/>
          <p:cNvSpPr>
            <a:spLocks noGrp="1" noChangeArrowheads="1"/>
          </p:cNvSpPr>
          <p:nvPr>
            <p:ph type="title"/>
          </p:nvPr>
        </p:nvSpPr>
        <p:spPr>
          <a:xfrm>
            <a:off x="0" y="-531440"/>
            <a:ext cx="9144000" cy="1872208"/>
          </a:xfrm>
          <a:solidFill>
            <a:srgbClr val="000052"/>
          </a:solidFill>
        </p:spPr>
        <p:txBody>
          <a:bodyPr/>
          <a:lstStyle/>
          <a:p>
            <a:r>
              <a:rPr lang="el-GR" altLang="el-GR" sz="3600" dirty="0">
                <a:cs typeface="Times New Roman" panose="02020603050405020304" pitchFamily="18" charset="0"/>
              </a:rPr>
              <a:t>ΕΠΙΣΚΟΠΗΣΗ</a:t>
            </a:r>
            <a:r>
              <a:rPr lang="el-GR" altLang="el-GR" sz="3600" dirty="0"/>
              <a:t> ΟΥΡΟΠΟΙΗΤΙΚΟΥ</a:t>
            </a:r>
          </a:p>
        </p:txBody>
      </p:sp>
      <p:sp>
        <p:nvSpPr>
          <p:cNvPr id="979972" name="Text Box 4"/>
          <p:cNvSpPr txBox="1">
            <a:spLocks noChangeArrowheads="1"/>
          </p:cNvSpPr>
          <p:nvPr/>
        </p:nvSpPr>
        <p:spPr bwMode="auto">
          <a:xfrm>
            <a:off x="48748" y="5445224"/>
            <a:ext cx="9124719" cy="1013098"/>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txBody>
          <a:bodyPr wrap="square" lIns="90488" tIns="44450" rIns="90488" bIns="44450">
            <a:spAutoFit/>
          </a:bodyPr>
          <a:lstStyle/>
          <a:p>
            <a:pPr>
              <a:lnSpc>
                <a:spcPct val="125000"/>
              </a:lnSpc>
              <a:spcBef>
                <a:spcPct val="50000"/>
              </a:spcBef>
            </a:pPr>
            <a:r>
              <a:rPr lang="el-GR" altLang="el-GR" dirty="0"/>
              <a:t>Διάταση </a:t>
            </a:r>
            <a:r>
              <a:rPr lang="el-GR" altLang="el-GR" dirty="0" err="1" smtClean="0"/>
              <a:t>ουροδ</a:t>
            </a:r>
            <a:r>
              <a:rPr lang="el-GR" altLang="el-GR" dirty="0" smtClean="0"/>
              <a:t>. κύστης</a:t>
            </a:r>
            <a:r>
              <a:rPr lang="el-GR" altLang="el-GR" dirty="0"/>
              <a:t>: προπέτεια </a:t>
            </a:r>
            <a:r>
              <a:rPr lang="el-GR" altLang="el-GR" dirty="0" err="1"/>
              <a:t>υπερηβικής</a:t>
            </a:r>
            <a:r>
              <a:rPr lang="el-GR" altLang="el-GR" dirty="0"/>
              <a:t> χώρας λόγω επίσχεσης ούρων</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53346" name="Rectangle 2"/>
          <p:cNvSpPr>
            <a:spLocks noGrp="1" noChangeArrowheads="1"/>
          </p:cNvSpPr>
          <p:nvPr>
            <p:ph type="title"/>
          </p:nvPr>
        </p:nvSpPr>
        <p:spPr>
          <a:xfrm>
            <a:off x="76200" y="76200"/>
            <a:ext cx="8991600" cy="760413"/>
          </a:xfrm>
        </p:spPr>
        <p:txBody>
          <a:bodyPr/>
          <a:lstStyle/>
          <a:p>
            <a:r>
              <a:rPr lang="el-GR" altLang="el-GR" sz="4000">
                <a:cs typeface="Times New Roman" panose="02020603050405020304" pitchFamily="18" charset="0"/>
              </a:rPr>
              <a:t>ΨΗΛΑΦΗΣΗ </a:t>
            </a:r>
            <a:r>
              <a:rPr lang="el-GR" altLang="el-GR" sz="4000"/>
              <a:t>ΝΕΦΡΩΝ</a:t>
            </a:r>
          </a:p>
        </p:txBody>
      </p:sp>
      <p:pic>
        <p:nvPicPr>
          <p:cNvPr id="953347" name="Picture 3" descr="msotw9_temp0"/>
          <p:cNvPicPr>
            <a:picLocks noGrp="1" noChangeAspect="1" noChangeArrowheads="1"/>
          </p:cNvPicPr>
          <p:nvPr>
            <p:ph type="body" sz="half" idx="1"/>
          </p:nvPr>
        </p:nvPicPr>
        <p:blipFill>
          <a:blip r:embed="rId3">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a:xfrm>
            <a:off x="-108520" y="1988839"/>
            <a:ext cx="5249403" cy="36448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pic>
        <p:nvPicPr>
          <p:cNvPr id="953352" name="Picture 8" descr="msotw9_temp0"/>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5267419" y="1916832"/>
            <a:ext cx="3876581" cy="3716833"/>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05890" name="Picture 2" descr="msotw9_temp0"/>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907704" y="0"/>
            <a:ext cx="5947987" cy="7262664"/>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14788" name="Rectangle 4"/>
          <p:cNvSpPr>
            <a:spLocks noGrp="1" noChangeArrowheads="1"/>
          </p:cNvSpPr>
          <p:nvPr>
            <p:ph type="title"/>
          </p:nvPr>
        </p:nvSpPr>
        <p:spPr/>
        <p:txBody>
          <a:bodyPr/>
          <a:lstStyle/>
          <a:p>
            <a:r>
              <a:rPr lang="el-GR" altLang="el-GR">
                <a:solidFill>
                  <a:srgbClr val="CCFFFF"/>
                </a:solidFill>
              </a:rPr>
              <a:t>ΟΥΡΟΠΟΙΗΤΙΚΟ ΣΥΣΤΗΜΑ</a:t>
            </a:r>
          </a:p>
        </p:txBody>
      </p:sp>
      <p:sp>
        <p:nvSpPr>
          <p:cNvPr id="1014789" name="Rectangle 5"/>
          <p:cNvSpPr>
            <a:spLocks noGrp="1" noChangeArrowheads="1"/>
          </p:cNvSpPr>
          <p:nvPr>
            <p:ph type="body" sz="half" idx="1"/>
          </p:nvPr>
        </p:nvSpPr>
        <p:spPr>
          <a:xfrm>
            <a:off x="395536" y="1628800"/>
            <a:ext cx="3816425" cy="4743350"/>
          </a:xfrm>
          <a:noFill/>
          <a:ln/>
        </p:spPr>
        <p:txBody>
          <a:bodyPr/>
          <a:lstStyle/>
          <a:p>
            <a:pPr>
              <a:lnSpc>
                <a:spcPct val="225000"/>
              </a:lnSpc>
            </a:pPr>
            <a:r>
              <a:rPr lang="el-GR" altLang="el-GR" sz="3200" dirty="0" err="1"/>
              <a:t>Νεφροί</a:t>
            </a:r>
            <a:endParaRPr lang="el-GR" altLang="el-GR" sz="3200" dirty="0"/>
          </a:p>
          <a:p>
            <a:pPr>
              <a:lnSpc>
                <a:spcPct val="225000"/>
              </a:lnSpc>
            </a:pPr>
            <a:r>
              <a:rPr lang="el-GR" altLang="el-GR" sz="3200" dirty="0"/>
              <a:t>Ουρητήρες </a:t>
            </a:r>
          </a:p>
          <a:p>
            <a:pPr>
              <a:lnSpc>
                <a:spcPct val="225000"/>
              </a:lnSpc>
            </a:pPr>
            <a:r>
              <a:rPr lang="el-GR" altLang="el-GR" sz="3200" dirty="0"/>
              <a:t>Ουροδόχος κύστη</a:t>
            </a:r>
          </a:p>
          <a:p>
            <a:pPr>
              <a:lnSpc>
                <a:spcPct val="225000"/>
              </a:lnSpc>
            </a:pPr>
            <a:r>
              <a:rPr lang="el-GR" altLang="el-GR" sz="3200" dirty="0" smtClean="0"/>
              <a:t>Ουρήθρα</a:t>
            </a:r>
            <a:endParaRPr lang="el-GR" altLang="el-GR" sz="3200" dirty="0"/>
          </a:p>
        </p:txBody>
      </p:sp>
      <p:sp>
        <p:nvSpPr>
          <p:cNvPr id="1014792" name="Line 8"/>
          <p:cNvSpPr>
            <a:spLocks noChangeShapeType="1"/>
          </p:cNvSpPr>
          <p:nvPr/>
        </p:nvSpPr>
        <p:spPr bwMode="auto">
          <a:xfrm>
            <a:off x="0" y="1052513"/>
            <a:ext cx="9144000" cy="0"/>
          </a:xfrm>
          <a:prstGeom prst="line">
            <a:avLst/>
          </a:prstGeom>
          <a:noFill/>
          <a:ln w="38100">
            <a:solidFill>
              <a:schemeClr val="accent1"/>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pic>
        <p:nvPicPr>
          <p:cNvPr id="2" name="Εικόνα 1"/>
          <p:cNvPicPr>
            <a:picLocks noChangeAspect="1"/>
          </p:cNvPicPr>
          <p:nvPr/>
        </p:nvPicPr>
        <p:blipFill>
          <a:blip r:embed="rId2"/>
          <a:stretch>
            <a:fillRect/>
          </a:stretch>
        </p:blipFill>
        <p:spPr>
          <a:xfrm>
            <a:off x="4385034" y="1196752"/>
            <a:ext cx="4761389" cy="4896544"/>
          </a:xfrm>
          <a:prstGeom prst="rect">
            <a:avLst/>
          </a:prstGeom>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19556" name="Rectangle 4"/>
          <p:cNvSpPr>
            <a:spLocks noGrp="1" noChangeArrowheads="1"/>
          </p:cNvSpPr>
          <p:nvPr>
            <p:ph type="title"/>
          </p:nvPr>
        </p:nvSpPr>
        <p:spPr>
          <a:xfrm>
            <a:off x="0" y="0"/>
            <a:ext cx="8991600" cy="1143000"/>
          </a:xfrm>
        </p:spPr>
        <p:txBody>
          <a:bodyPr/>
          <a:lstStyle/>
          <a:p>
            <a:r>
              <a:rPr lang="el-GR" altLang="el-GR" dirty="0" smtClean="0">
                <a:cs typeface="Times New Roman" panose="02020603050405020304" pitchFamily="18" charset="0"/>
              </a:rPr>
              <a:t>ΠΟΤΕ ΜΠΟΡΕΙ ΝΑ ΨΗΛΑΦΗΘΕΙ </a:t>
            </a:r>
            <a:r>
              <a:rPr lang="el-GR" altLang="el-GR" dirty="0">
                <a:cs typeface="Times New Roman" panose="02020603050405020304" pitchFamily="18" charset="0"/>
              </a:rPr>
              <a:t>Ο </a:t>
            </a:r>
            <a:r>
              <a:rPr lang="el-GR" altLang="el-GR" dirty="0" smtClean="0">
                <a:cs typeface="Times New Roman" panose="02020603050405020304" pitchFamily="18" charset="0"/>
              </a:rPr>
              <a:t>ΝΕΦΡΟΣ;  </a:t>
            </a:r>
            <a:endParaRPr lang="el-GR" altLang="el-GR" dirty="0"/>
          </a:p>
        </p:txBody>
      </p:sp>
      <p:sp>
        <p:nvSpPr>
          <p:cNvPr id="919557" name="Rectangle 5"/>
          <p:cNvSpPr>
            <a:spLocks noGrp="1" noChangeArrowheads="1"/>
          </p:cNvSpPr>
          <p:nvPr>
            <p:ph type="body" sz="half" idx="1"/>
          </p:nvPr>
        </p:nvSpPr>
        <p:spPr>
          <a:xfrm>
            <a:off x="323850" y="1557338"/>
            <a:ext cx="6048375" cy="5176837"/>
          </a:xfrm>
        </p:spPr>
        <p:txBody>
          <a:bodyPr/>
          <a:lstStyle/>
          <a:p>
            <a:pPr>
              <a:spcBef>
                <a:spcPct val="10000"/>
              </a:spcBef>
              <a:buFont typeface="Wingdings" panose="05000000000000000000" pitchFamily="2" charset="2"/>
              <a:buNone/>
            </a:pPr>
            <a:r>
              <a:rPr lang="el-GR" altLang="el-GR" sz="2800" dirty="0" err="1">
                <a:latin typeface="Arial Narrow" panose="020B0606020202030204" pitchFamily="34" charset="0"/>
                <a:cs typeface="Times New Roman" panose="02020603050405020304" pitchFamily="18" charset="0"/>
              </a:rPr>
              <a:t>Αμφοτερόπλευρη</a:t>
            </a:r>
            <a:r>
              <a:rPr lang="el-GR" altLang="el-GR" sz="2800" dirty="0">
                <a:latin typeface="Arial Narrow" panose="020B0606020202030204" pitchFamily="34" charset="0"/>
                <a:cs typeface="Times New Roman" panose="02020603050405020304" pitchFamily="18" charset="0"/>
              </a:rPr>
              <a:t> διόγκωση</a:t>
            </a:r>
            <a:r>
              <a:rPr lang="el-GR" altLang="el-GR" sz="2800" dirty="0">
                <a:latin typeface="Arial Narrow" panose="020B0606020202030204" pitchFamily="34" charset="0"/>
              </a:rPr>
              <a:t> </a:t>
            </a:r>
          </a:p>
          <a:p>
            <a:pPr lvl="1">
              <a:lnSpc>
                <a:spcPct val="75000"/>
              </a:lnSpc>
              <a:spcBef>
                <a:spcPct val="50000"/>
              </a:spcBef>
              <a:buFont typeface="Wingdings" panose="05000000000000000000" pitchFamily="2" charset="2"/>
              <a:buChar char="u"/>
            </a:pPr>
            <a:r>
              <a:rPr lang="el-GR" altLang="el-GR" sz="2800" dirty="0">
                <a:latin typeface="Arial Narrow" panose="020B0606020202030204" pitchFamily="34" charset="0"/>
                <a:cs typeface="Times New Roman" panose="02020603050405020304" pitchFamily="18" charset="0"/>
              </a:rPr>
              <a:t> </a:t>
            </a:r>
            <a:r>
              <a:rPr lang="el-GR" altLang="el-GR" sz="2800" dirty="0" err="1">
                <a:solidFill>
                  <a:schemeClr val="tx2"/>
                </a:solidFill>
                <a:latin typeface="Arial Narrow" panose="020B0606020202030204" pitchFamily="34" charset="0"/>
                <a:cs typeface="Times New Roman" panose="02020603050405020304" pitchFamily="18" charset="0"/>
              </a:rPr>
              <a:t>πολυκυστική</a:t>
            </a:r>
            <a:r>
              <a:rPr lang="el-GR" altLang="el-GR" sz="2800" dirty="0">
                <a:solidFill>
                  <a:schemeClr val="tx2"/>
                </a:solidFill>
                <a:latin typeface="Arial Narrow" panose="020B0606020202030204" pitchFamily="34" charset="0"/>
                <a:cs typeface="Times New Roman" panose="02020603050405020304" pitchFamily="18" charset="0"/>
              </a:rPr>
              <a:t> νόσο</a:t>
            </a:r>
            <a:r>
              <a:rPr lang="el-GR" altLang="el-GR" sz="2800" dirty="0">
                <a:solidFill>
                  <a:schemeClr val="tx2"/>
                </a:solidFill>
                <a:latin typeface="Arial Narrow" panose="020B0606020202030204" pitchFamily="34" charset="0"/>
              </a:rPr>
              <a:t>ς 	#</a:t>
            </a:r>
          </a:p>
          <a:p>
            <a:pPr lvl="1">
              <a:lnSpc>
                <a:spcPct val="65000"/>
              </a:lnSpc>
              <a:spcBef>
                <a:spcPct val="50000"/>
              </a:spcBef>
              <a:buFont typeface="Wingdings" panose="05000000000000000000" pitchFamily="2" charset="2"/>
              <a:buChar char="u"/>
            </a:pPr>
            <a:r>
              <a:rPr lang="el-GR" altLang="el-GR" sz="2800" dirty="0">
                <a:solidFill>
                  <a:schemeClr val="tx2"/>
                </a:solidFill>
                <a:latin typeface="Arial Narrow" panose="020B0606020202030204" pitchFamily="34" charset="0"/>
              </a:rPr>
              <a:t> </a:t>
            </a:r>
            <a:r>
              <a:rPr lang="el-GR" altLang="el-GR" sz="2800" dirty="0" err="1" smtClean="0">
                <a:solidFill>
                  <a:schemeClr val="tx2"/>
                </a:solidFill>
                <a:latin typeface="Arial Narrow" panose="020B0606020202030204" pitchFamily="34" charset="0"/>
                <a:cs typeface="Times New Roman" panose="02020603050405020304" pitchFamily="18" charset="0"/>
              </a:rPr>
              <a:t>υδρονέφρωση</a:t>
            </a:r>
            <a:endParaRPr lang="el-GR" altLang="el-GR" sz="2800" dirty="0">
              <a:latin typeface="Arial Narrow" panose="020B0606020202030204" pitchFamily="34" charset="0"/>
            </a:endParaRPr>
          </a:p>
          <a:p>
            <a:pPr>
              <a:lnSpc>
                <a:spcPct val="5000"/>
              </a:lnSpc>
              <a:spcBef>
                <a:spcPct val="50000"/>
              </a:spcBef>
              <a:buFont typeface="Wingdings" panose="05000000000000000000" pitchFamily="2" charset="2"/>
              <a:buNone/>
            </a:pPr>
            <a:endParaRPr lang="el-GR" altLang="el-GR" sz="1600" dirty="0">
              <a:latin typeface="Arial Narrow" panose="020B0606020202030204" pitchFamily="34" charset="0"/>
            </a:endParaRPr>
          </a:p>
          <a:p>
            <a:pPr>
              <a:lnSpc>
                <a:spcPct val="5000"/>
              </a:lnSpc>
              <a:spcBef>
                <a:spcPct val="50000"/>
              </a:spcBef>
              <a:buFont typeface="Wingdings" panose="05000000000000000000" pitchFamily="2" charset="2"/>
              <a:buNone/>
            </a:pPr>
            <a:endParaRPr lang="el-GR" altLang="el-GR" dirty="0">
              <a:latin typeface="Arial Narrow" panose="020B0606020202030204" pitchFamily="34" charset="0"/>
              <a:cs typeface="Times New Roman" panose="02020603050405020304" pitchFamily="18" charset="0"/>
            </a:endParaRPr>
          </a:p>
          <a:p>
            <a:pPr>
              <a:lnSpc>
                <a:spcPct val="35000"/>
              </a:lnSpc>
              <a:spcBef>
                <a:spcPct val="50000"/>
              </a:spcBef>
              <a:buFont typeface="Wingdings" panose="05000000000000000000" pitchFamily="2" charset="2"/>
              <a:buNone/>
            </a:pPr>
            <a:r>
              <a:rPr lang="el-GR" altLang="el-GR" sz="2800" dirty="0" err="1">
                <a:latin typeface="Arial Narrow" panose="020B0606020202030204" pitchFamily="34" charset="0"/>
                <a:cs typeface="Times New Roman" panose="02020603050405020304" pitchFamily="18" charset="0"/>
              </a:rPr>
              <a:t>Ετερόπλευρη</a:t>
            </a:r>
            <a:r>
              <a:rPr lang="el-GR" altLang="el-GR" sz="2800" dirty="0">
                <a:latin typeface="Arial Narrow" panose="020B0606020202030204" pitchFamily="34" charset="0"/>
                <a:cs typeface="Times New Roman" panose="02020603050405020304" pitchFamily="18" charset="0"/>
              </a:rPr>
              <a:t> διόγκωση</a:t>
            </a:r>
            <a:r>
              <a:rPr lang="el-GR" altLang="el-GR" sz="4000" dirty="0">
                <a:latin typeface="Arial Narrow" panose="020B0606020202030204" pitchFamily="34" charset="0"/>
                <a:cs typeface="Times New Roman" panose="02020603050405020304" pitchFamily="18" charset="0"/>
              </a:rPr>
              <a:t> </a:t>
            </a:r>
            <a:endParaRPr lang="el-GR" altLang="el-GR" sz="4000" dirty="0">
              <a:latin typeface="Arial Narrow" panose="020B0606020202030204" pitchFamily="34" charset="0"/>
            </a:endParaRPr>
          </a:p>
          <a:p>
            <a:pPr lvl="1">
              <a:lnSpc>
                <a:spcPct val="75000"/>
              </a:lnSpc>
              <a:spcBef>
                <a:spcPct val="50000"/>
              </a:spcBef>
              <a:buFont typeface="Wingdings" panose="05000000000000000000" pitchFamily="2" charset="2"/>
              <a:buChar char="u"/>
            </a:pPr>
            <a:r>
              <a:rPr lang="el-GR" altLang="el-GR" sz="2400" dirty="0">
                <a:solidFill>
                  <a:schemeClr val="tx2"/>
                </a:solidFill>
                <a:latin typeface="Arial Narrow" panose="020B0606020202030204" pitchFamily="34" charset="0"/>
              </a:rPr>
              <a:t>κύστεις νεφρού</a:t>
            </a:r>
          </a:p>
          <a:p>
            <a:pPr lvl="1">
              <a:lnSpc>
                <a:spcPct val="75000"/>
              </a:lnSpc>
              <a:spcBef>
                <a:spcPct val="50000"/>
              </a:spcBef>
              <a:buFont typeface="Wingdings" panose="05000000000000000000" pitchFamily="2" charset="2"/>
              <a:buChar char="u"/>
            </a:pPr>
            <a:r>
              <a:rPr lang="el-GR" altLang="el-GR" sz="2400" dirty="0" err="1">
                <a:solidFill>
                  <a:schemeClr val="tx2"/>
                </a:solidFill>
                <a:latin typeface="Arial Narrow" panose="020B0606020202030204" pitchFamily="34" charset="0"/>
              </a:rPr>
              <a:t>υ</a:t>
            </a:r>
            <a:r>
              <a:rPr lang="el-GR" altLang="el-GR" sz="2400" dirty="0" err="1">
                <a:solidFill>
                  <a:schemeClr val="tx2"/>
                </a:solidFill>
                <a:latin typeface="Arial Narrow" panose="020B0606020202030204" pitchFamily="34" charset="0"/>
                <a:cs typeface="Times New Roman" panose="02020603050405020304" pitchFamily="18" charset="0"/>
              </a:rPr>
              <a:t>περνέφρωμα</a:t>
            </a:r>
            <a:endParaRPr lang="el-GR" altLang="el-GR" sz="2400" dirty="0">
              <a:solidFill>
                <a:schemeClr val="tx2"/>
              </a:solidFill>
              <a:latin typeface="Arial Narrow" panose="020B0606020202030204" pitchFamily="34" charset="0"/>
            </a:endParaRPr>
          </a:p>
          <a:p>
            <a:pPr lvl="1">
              <a:lnSpc>
                <a:spcPct val="75000"/>
              </a:lnSpc>
              <a:spcBef>
                <a:spcPct val="50000"/>
              </a:spcBef>
              <a:buFont typeface="Wingdings" panose="05000000000000000000" pitchFamily="2" charset="2"/>
              <a:buChar char="u"/>
            </a:pPr>
            <a:r>
              <a:rPr lang="el-GR" altLang="el-GR" sz="2400" dirty="0" err="1">
                <a:solidFill>
                  <a:schemeClr val="tx2"/>
                </a:solidFill>
                <a:latin typeface="Arial Narrow" panose="020B0606020202030204" pitchFamily="34" charset="0"/>
              </a:rPr>
              <a:t>ν</a:t>
            </a:r>
            <a:r>
              <a:rPr lang="el-GR" altLang="el-GR" sz="2400" dirty="0" err="1">
                <a:solidFill>
                  <a:schemeClr val="tx2"/>
                </a:solidFill>
                <a:latin typeface="Arial Narrow" panose="020B0606020202030204" pitchFamily="34" charset="0"/>
                <a:cs typeface="Times New Roman" panose="02020603050405020304" pitchFamily="18" charset="0"/>
              </a:rPr>
              <a:t>εφροβλάστωμα</a:t>
            </a:r>
            <a:endParaRPr lang="el-GR" altLang="el-GR" sz="2400" dirty="0">
              <a:solidFill>
                <a:schemeClr val="tx2"/>
              </a:solidFill>
              <a:latin typeface="Arial Narrow" panose="020B0606020202030204" pitchFamily="34" charset="0"/>
            </a:endParaRPr>
          </a:p>
          <a:p>
            <a:pPr lvl="1">
              <a:lnSpc>
                <a:spcPct val="75000"/>
              </a:lnSpc>
              <a:spcBef>
                <a:spcPct val="50000"/>
              </a:spcBef>
              <a:buFont typeface="Wingdings" panose="05000000000000000000" pitchFamily="2" charset="2"/>
              <a:buChar char="u"/>
            </a:pPr>
            <a:r>
              <a:rPr lang="el-GR" altLang="el-GR" sz="2400" dirty="0" err="1">
                <a:solidFill>
                  <a:schemeClr val="tx2"/>
                </a:solidFill>
                <a:latin typeface="Arial Narrow" panose="020B0606020202030204" pitchFamily="34" charset="0"/>
                <a:cs typeface="Times New Roman" panose="02020603050405020304" pitchFamily="18" charset="0"/>
              </a:rPr>
              <a:t>υδρόνεφρο</a:t>
            </a:r>
            <a:r>
              <a:rPr lang="el-GR" altLang="el-GR" sz="2400" dirty="0" err="1">
                <a:solidFill>
                  <a:schemeClr val="tx2"/>
                </a:solidFill>
                <a:latin typeface="Arial Narrow" panose="020B0606020202030204" pitchFamily="34" charset="0"/>
              </a:rPr>
              <a:t>ς</a:t>
            </a:r>
            <a:endParaRPr lang="el-GR" altLang="el-GR" sz="2400" dirty="0">
              <a:solidFill>
                <a:schemeClr val="tx2"/>
              </a:solidFill>
              <a:latin typeface="Arial Narrow" panose="020B0606020202030204" pitchFamily="34" charset="0"/>
            </a:endParaRPr>
          </a:p>
          <a:p>
            <a:pPr lvl="1">
              <a:lnSpc>
                <a:spcPct val="75000"/>
              </a:lnSpc>
              <a:spcBef>
                <a:spcPct val="50000"/>
              </a:spcBef>
              <a:buFont typeface="Wingdings" panose="05000000000000000000" pitchFamily="2" charset="2"/>
              <a:buChar char="u"/>
            </a:pPr>
            <a:r>
              <a:rPr lang="el-GR" altLang="el-GR" sz="2400" dirty="0" err="1">
                <a:solidFill>
                  <a:schemeClr val="tx2"/>
                </a:solidFill>
                <a:latin typeface="Arial Narrow" panose="020B0606020202030204" pitchFamily="34" charset="0"/>
              </a:rPr>
              <a:t>π</a:t>
            </a:r>
            <a:r>
              <a:rPr lang="el-GR" altLang="el-GR" sz="2400" dirty="0" err="1">
                <a:solidFill>
                  <a:schemeClr val="tx2"/>
                </a:solidFill>
                <a:latin typeface="Arial Narrow" panose="020B0606020202030204" pitchFamily="34" charset="0"/>
                <a:cs typeface="Times New Roman" panose="02020603050405020304" pitchFamily="18" charset="0"/>
              </a:rPr>
              <a:t>υόνεφρο</a:t>
            </a:r>
            <a:r>
              <a:rPr lang="el-GR" altLang="el-GR" sz="2400" dirty="0" err="1">
                <a:solidFill>
                  <a:schemeClr val="tx2"/>
                </a:solidFill>
                <a:latin typeface="Arial Narrow" panose="020B0606020202030204" pitchFamily="34" charset="0"/>
              </a:rPr>
              <a:t>ς</a:t>
            </a:r>
            <a:endParaRPr lang="el-GR" altLang="el-GR" sz="2400" dirty="0">
              <a:solidFill>
                <a:schemeClr val="tx2"/>
              </a:solidFill>
              <a:latin typeface="Arial Narrow" panose="020B0606020202030204" pitchFamily="34" charset="0"/>
            </a:endParaRPr>
          </a:p>
          <a:p>
            <a:pPr lvl="1">
              <a:lnSpc>
                <a:spcPct val="75000"/>
              </a:lnSpc>
              <a:spcBef>
                <a:spcPct val="50000"/>
              </a:spcBef>
              <a:buFont typeface="Wingdings" panose="05000000000000000000" pitchFamily="2" charset="2"/>
              <a:buChar char="u"/>
            </a:pPr>
            <a:r>
              <a:rPr lang="el-GR" altLang="el-GR" sz="2400" dirty="0">
                <a:solidFill>
                  <a:schemeClr val="tx2"/>
                </a:solidFill>
                <a:latin typeface="Arial Narrow" panose="020B0606020202030204" pitchFamily="34" charset="0"/>
                <a:cs typeface="Times New Roman" panose="02020603050405020304" pitchFamily="18" charset="0"/>
              </a:rPr>
              <a:t>εχινόκοκκο</a:t>
            </a:r>
            <a:r>
              <a:rPr lang="el-GR" altLang="el-GR" sz="2400" dirty="0">
                <a:solidFill>
                  <a:schemeClr val="tx2"/>
                </a:solidFill>
                <a:latin typeface="Arial Narrow" panose="020B0606020202030204" pitchFamily="34" charset="0"/>
              </a:rPr>
              <a:t>ς</a:t>
            </a:r>
            <a:r>
              <a:rPr lang="el-GR" altLang="el-GR" sz="2400" dirty="0">
                <a:solidFill>
                  <a:schemeClr val="tx2"/>
                </a:solidFill>
                <a:latin typeface="Arial Narrow" panose="020B0606020202030204" pitchFamily="34" charset="0"/>
                <a:cs typeface="Times New Roman" panose="02020603050405020304" pitchFamily="18" charset="0"/>
              </a:rPr>
              <a:t> κύστη.</a:t>
            </a:r>
          </a:p>
        </p:txBody>
      </p:sp>
      <p:pic>
        <p:nvPicPr>
          <p:cNvPr id="919559" name="Picture 7" descr="msotw9_temp0"/>
          <p:cNvPicPr>
            <a:picLocks noGrp="1" noChangeAspect="1" noChangeArrowheads="1"/>
          </p:cNvPicPr>
          <p:nvPr>
            <p:ph sz="half" idx="2"/>
          </p:nvPr>
        </p:nvPicPr>
        <p:blipFill>
          <a:blip r:embed="rId3">
            <a:lum bright="-20000" contrast="40000"/>
            <a:extLst>
              <a:ext uri="{28A0092B-C50C-407E-A947-70E740481C1C}">
                <a14:useLocalDpi xmlns:a14="http://schemas.microsoft.com/office/drawing/2010/main" val="0"/>
              </a:ext>
            </a:extLst>
          </a:blip>
          <a:srcRect/>
          <a:stretch>
            <a:fillRect/>
          </a:stretch>
        </p:blipFill>
        <p:spPr>
          <a:xfrm>
            <a:off x="5003800" y="3644900"/>
            <a:ext cx="4140200" cy="289401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sp>
        <p:nvSpPr>
          <p:cNvPr id="919560" name="Line 8"/>
          <p:cNvSpPr>
            <a:spLocks noChangeShapeType="1"/>
          </p:cNvSpPr>
          <p:nvPr/>
        </p:nvSpPr>
        <p:spPr bwMode="auto">
          <a:xfrm>
            <a:off x="0" y="1341438"/>
            <a:ext cx="9144000" cy="0"/>
          </a:xfrm>
          <a:prstGeom prst="line">
            <a:avLst/>
          </a:prstGeom>
          <a:noFill/>
          <a:ln w="57150">
            <a:solidFill>
              <a:schemeClr val="tx1"/>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69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4300" y="3028950"/>
            <a:ext cx="5184775" cy="38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pic>
      <p:pic>
        <p:nvPicPr>
          <p:cNvPr id="769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116513" cy="396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64930" name="Picture 2" descr="msotw9_temp0"/>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0" y="0"/>
            <a:ext cx="9144000" cy="7145338"/>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65954" name="Picture 2" descr="msotw9_tem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560" y="5568"/>
            <a:ext cx="10081120" cy="6858000"/>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2626" name="Rectangle 2"/>
          <p:cNvSpPr>
            <a:spLocks noGrp="1" noChangeArrowheads="1"/>
          </p:cNvSpPr>
          <p:nvPr>
            <p:ph type="title"/>
          </p:nvPr>
        </p:nvSpPr>
        <p:spPr/>
        <p:txBody>
          <a:bodyPr/>
          <a:lstStyle/>
          <a:p>
            <a:r>
              <a:rPr lang="el-GR" altLang="el-GR">
                <a:cs typeface="Times New Roman" panose="02020603050405020304" pitchFamily="18" charset="0"/>
              </a:rPr>
              <a:t>ΚΑΤΑΣΤΑΣΕΙΣ ΚΑΤΑ ΤΙΣ ΟΠΟΙΕΣ ΨΗΛΑΦΑΤΑΙ Ο ΝΕΦΡΟΣ</a:t>
            </a:r>
          </a:p>
        </p:txBody>
      </p:sp>
      <p:sp>
        <p:nvSpPr>
          <p:cNvPr id="922627" name="Rectangle 3"/>
          <p:cNvSpPr>
            <a:spLocks noGrp="1" noChangeArrowheads="1"/>
          </p:cNvSpPr>
          <p:nvPr>
            <p:ph type="body" sz="half" idx="1"/>
          </p:nvPr>
        </p:nvSpPr>
        <p:spPr>
          <a:xfrm>
            <a:off x="323850" y="1341438"/>
            <a:ext cx="6048375" cy="5091112"/>
          </a:xfrm>
          <a:ln>
            <a:solidFill>
              <a:schemeClr val="bg1">
                <a:lumMod val="50000"/>
                <a:lumOff val="50000"/>
              </a:schemeClr>
            </a:solidFill>
          </a:ln>
        </p:spPr>
        <p:txBody>
          <a:bodyPr/>
          <a:lstStyle/>
          <a:p>
            <a:pPr>
              <a:spcBef>
                <a:spcPct val="10000"/>
              </a:spcBef>
              <a:buFont typeface="Wingdings" panose="05000000000000000000" pitchFamily="2" charset="2"/>
              <a:buNone/>
            </a:pPr>
            <a:r>
              <a:rPr lang="el-GR" altLang="el-GR" sz="2800" dirty="0" err="1">
                <a:latin typeface="Arial Narrow" panose="020B0606020202030204" pitchFamily="34" charset="0"/>
                <a:cs typeface="Times New Roman" panose="02020603050405020304" pitchFamily="18" charset="0"/>
              </a:rPr>
              <a:t>Αμφοτερόπλευρη</a:t>
            </a:r>
            <a:r>
              <a:rPr lang="el-GR" altLang="el-GR" sz="2800" dirty="0">
                <a:latin typeface="Arial Narrow" panose="020B0606020202030204" pitchFamily="34" charset="0"/>
                <a:cs typeface="Times New Roman" panose="02020603050405020304" pitchFamily="18" charset="0"/>
              </a:rPr>
              <a:t> διόγκωση</a:t>
            </a:r>
            <a:r>
              <a:rPr lang="el-GR" altLang="el-GR" sz="2800" dirty="0">
                <a:latin typeface="Arial Narrow" panose="020B0606020202030204" pitchFamily="34" charset="0"/>
              </a:rPr>
              <a:t> </a:t>
            </a:r>
          </a:p>
          <a:p>
            <a:pPr lvl="1">
              <a:lnSpc>
                <a:spcPct val="75000"/>
              </a:lnSpc>
              <a:spcBef>
                <a:spcPct val="50000"/>
              </a:spcBef>
              <a:buFont typeface="Wingdings" panose="05000000000000000000" pitchFamily="2" charset="2"/>
              <a:buChar char="u"/>
            </a:pPr>
            <a:r>
              <a:rPr lang="el-GR" altLang="el-GR" sz="2800" dirty="0">
                <a:solidFill>
                  <a:srgbClr val="CCCC00"/>
                </a:solidFill>
                <a:latin typeface="Arial Narrow" panose="020B0606020202030204" pitchFamily="34" charset="0"/>
                <a:cs typeface="Times New Roman" panose="02020603050405020304" pitchFamily="18" charset="0"/>
              </a:rPr>
              <a:t> </a:t>
            </a:r>
            <a:r>
              <a:rPr lang="el-GR" altLang="el-GR" sz="2400" b="0" dirty="0" err="1">
                <a:solidFill>
                  <a:schemeClr val="tx1">
                    <a:lumMod val="75000"/>
                  </a:schemeClr>
                </a:solidFill>
                <a:latin typeface="Arial Narrow" panose="020B0606020202030204" pitchFamily="34" charset="0"/>
                <a:cs typeface="Times New Roman" panose="02020603050405020304" pitchFamily="18" charset="0"/>
              </a:rPr>
              <a:t>πολυκυστική</a:t>
            </a:r>
            <a:r>
              <a:rPr lang="el-GR" altLang="el-GR" sz="2400" b="0" dirty="0">
                <a:solidFill>
                  <a:schemeClr val="tx1">
                    <a:lumMod val="75000"/>
                  </a:schemeClr>
                </a:solidFill>
                <a:latin typeface="Arial Narrow" panose="020B0606020202030204" pitchFamily="34" charset="0"/>
                <a:cs typeface="Times New Roman" panose="02020603050405020304" pitchFamily="18" charset="0"/>
              </a:rPr>
              <a:t> νόσο</a:t>
            </a:r>
            <a:r>
              <a:rPr lang="el-GR" altLang="el-GR" sz="2400" b="0" dirty="0">
                <a:solidFill>
                  <a:schemeClr val="tx1">
                    <a:lumMod val="75000"/>
                  </a:schemeClr>
                </a:solidFill>
                <a:latin typeface="Arial Narrow" panose="020B0606020202030204" pitchFamily="34" charset="0"/>
              </a:rPr>
              <a:t>ς</a:t>
            </a:r>
            <a:endParaRPr lang="el-GR" altLang="el-GR" sz="2400" b="0" dirty="0">
              <a:solidFill>
                <a:schemeClr val="tx1">
                  <a:lumMod val="75000"/>
                </a:schemeClr>
              </a:solidFill>
              <a:latin typeface="Arial" panose="020B0604020202020204" pitchFamily="34" charset="0"/>
            </a:endParaRPr>
          </a:p>
          <a:p>
            <a:pPr lvl="1">
              <a:lnSpc>
                <a:spcPct val="45000"/>
              </a:lnSpc>
              <a:spcBef>
                <a:spcPct val="50000"/>
              </a:spcBef>
              <a:buFont typeface="Wingdings" panose="05000000000000000000" pitchFamily="2" charset="2"/>
              <a:buChar char="u"/>
            </a:pPr>
            <a:r>
              <a:rPr lang="el-GR" altLang="el-GR" sz="2400" b="0" dirty="0">
                <a:solidFill>
                  <a:srgbClr val="CCCC00"/>
                </a:solidFill>
                <a:latin typeface="Arial Narrow" panose="020B0606020202030204" pitchFamily="34" charset="0"/>
              </a:rPr>
              <a:t> </a:t>
            </a:r>
            <a:r>
              <a:rPr lang="el-GR" altLang="el-GR" sz="2400" b="0" dirty="0" err="1">
                <a:solidFill>
                  <a:schemeClr val="tx1">
                    <a:lumMod val="75000"/>
                  </a:schemeClr>
                </a:solidFill>
                <a:latin typeface="Arial Narrow" panose="020B0606020202030204" pitchFamily="34" charset="0"/>
                <a:cs typeface="Times New Roman" panose="02020603050405020304" pitchFamily="18" charset="0"/>
              </a:rPr>
              <a:t>υδρονέφρωση</a:t>
            </a:r>
            <a:r>
              <a:rPr lang="el-GR" altLang="el-GR" sz="2400" b="0" dirty="0">
                <a:solidFill>
                  <a:srgbClr val="CCCC00"/>
                </a:solidFill>
                <a:latin typeface="Arial" panose="020B0604020202020204" pitchFamily="34" charset="0"/>
                <a:cs typeface="Times New Roman" panose="02020603050405020304" pitchFamily="18" charset="0"/>
              </a:rPr>
              <a:t> </a:t>
            </a:r>
            <a:r>
              <a:rPr lang="el-GR" altLang="el-GR" sz="2400" b="0" dirty="0">
                <a:latin typeface="Arial Narrow" panose="020B0606020202030204" pitchFamily="34" charset="0"/>
                <a:cs typeface="Times New Roman" panose="02020603050405020304" pitchFamily="18" charset="0"/>
              </a:rPr>
              <a:t> </a:t>
            </a:r>
            <a:endParaRPr lang="el-GR" altLang="el-GR" sz="2400" b="0" dirty="0">
              <a:latin typeface="Arial Narrow" panose="020B0606020202030204" pitchFamily="34" charset="0"/>
            </a:endParaRPr>
          </a:p>
          <a:p>
            <a:pPr>
              <a:lnSpc>
                <a:spcPct val="5000"/>
              </a:lnSpc>
              <a:spcBef>
                <a:spcPct val="50000"/>
              </a:spcBef>
              <a:buFont typeface="Wingdings" panose="05000000000000000000" pitchFamily="2" charset="2"/>
              <a:buNone/>
            </a:pPr>
            <a:endParaRPr lang="el-GR" altLang="el-GR" sz="1600" dirty="0">
              <a:latin typeface="Arial Narrow" panose="020B0606020202030204" pitchFamily="34" charset="0"/>
            </a:endParaRPr>
          </a:p>
          <a:p>
            <a:pPr>
              <a:lnSpc>
                <a:spcPct val="5000"/>
              </a:lnSpc>
              <a:spcBef>
                <a:spcPct val="50000"/>
              </a:spcBef>
              <a:buFont typeface="Wingdings" panose="05000000000000000000" pitchFamily="2" charset="2"/>
              <a:buNone/>
            </a:pPr>
            <a:endParaRPr lang="el-GR" altLang="el-GR" dirty="0">
              <a:latin typeface="Arial Narrow" panose="020B0606020202030204" pitchFamily="34" charset="0"/>
              <a:cs typeface="Times New Roman" panose="02020603050405020304" pitchFamily="18" charset="0"/>
            </a:endParaRPr>
          </a:p>
          <a:p>
            <a:pPr>
              <a:lnSpc>
                <a:spcPct val="35000"/>
              </a:lnSpc>
              <a:spcBef>
                <a:spcPct val="50000"/>
              </a:spcBef>
              <a:buFont typeface="Wingdings" panose="05000000000000000000" pitchFamily="2" charset="2"/>
              <a:buNone/>
            </a:pPr>
            <a:r>
              <a:rPr lang="el-GR" altLang="el-GR" sz="2800" dirty="0" err="1">
                <a:latin typeface="Arial Narrow" panose="020B0606020202030204" pitchFamily="34" charset="0"/>
                <a:cs typeface="Times New Roman" panose="02020603050405020304" pitchFamily="18" charset="0"/>
              </a:rPr>
              <a:t>Ετερόπλευρη</a:t>
            </a:r>
            <a:r>
              <a:rPr lang="el-GR" altLang="el-GR" sz="2800" dirty="0">
                <a:latin typeface="Arial Narrow" panose="020B0606020202030204" pitchFamily="34" charset="0"/>
                <a:cs typeface="Times New Roman" panose="02020603050405020304" pitchFamily="18" charset="0"/>
              </a:rPr>
              <a:t> διόγκωση</a:t>
            </a:r>
            <a:r>
              <a:rPr lang="el-GR" altLang="el-GR" sz="4000" dirty="0">
                <a:latin typeface="Arial Narrow" panose="020B0606020202030204" pitchFamily="34" charset="0"/>
                <a:cs typeface="Times New Roman" panose="02020603050405020304" pitchFamily="18" charset="0"/>
              </a:rPr>
              <a:t> </a:t>
            </a:r>
            <a:endParaRPr lang="el-GR" altLang="el-GR" sz="4000" dirty="0">
              <a:latin typeface="Arial Narrow" panose="020B0606020202030204" pitchFamily="34" charset="0"/>
            </a:endParaRPr>
          </a:p>
          <a:p>
            <a:pPr lvl="1">
              <a:lnSpc>
                <a:spcPct val="75000"/>
              </a:lnSpc>
              <a:spcBef>
                <a:spcPct val="50000"/>
              </a:spcBef>
              <a:buFont typeface="Wingdings" panose="05000000000000000000" pitchFamily="2" charset="2"/>
              <a:buChar char="u"/>
            </a:pPr>
            <a:r>
              <a:rPr lang="el-GR" altLang="el-GR" sz="2400" dirty="0">
                <a:solidFill>
                  <a:schemeClr val="tx2"/>
                </a:solidFill>
                <a:latin typeface="Arial Narrow" panose="020B0606020202030204" pitchFamily="34" charset="0"/>
              </a:rPr>
              <a:t>κύστεις </a:t>
            </a:r>
            <a:r>
              <a:rPr lang="el-GR" altLang="el-GR" sz="2400" dirty="0" smtClean="0">
                <a:solidFill>
                  <a:schemeClr val="tx2"/>
                </a:solidFill>
                <a:latin typeface="Arial Narrow" panose="020B0606020202030204" pitchFamily="34" charset="0"/>
              </a:rPr>
              <a:t>νεφρού   ►</a:t>
            </a:r>
            <a:endParaRPr lang="el-GR" altLang="el-GR" sz="2400" dirty="0">
              <a:solidFill>
                <a:schemeClr val="tx2"/>
              </a:solidFill>
              <a:latin typeface="Arial Narrow" panose="020B0606020202030204" pitchFamily="34" charset="0"/>
            </a:endParaRPr>
          </a:p>
          <a:p>
            <a:pPr lvl="1">
              <a:lnSpc>
                <a:spcPct val="75000"/>
              </a:lnSpc>
              <a:spcBef>
                <a:spcPct val="50000"/>
              </a:spcBef>
              <a:buFont typeface="Wingdings" panose="05000000000000000000" pitchFamily="2" charset="2"/>
              <a:buChar char="u"/>
            </a:pPr>
            <a:r>
              <a:rPr lang="el-GR" altLang="el-GR" sz="2400" dirty="0" err="1">
                <a:solidFill>
                  <a:schemeClr val="tx2"/>
                </a:solidFill>
                <a:latin typeface="Arial" panose="020B0604020202020204" pitchFamily="34" charset="0"/>
              </a:rPr>
              <a:t>νεφροκυτταρικό</a:t>
            </a:r>
            <a:r>
              <a:rPr lang="el-GR" altLang="el-GR" sz="2400" dirty="0">
                <a:solidFill>
                  <a:schemeClr val="tx2"/>
                </a:solidFill>
                <a:latin typeface="Arial" panose="020B0604020202020204" pitchFamily="34" charset="0"/>
              </a:rPr>
              <a:t> </a:t>
            </a:r>
            <a:r>
              <a:rPr lang="en-US" altLang="el-GR" sz="2400" dirty="0">
                <a:solidFill>
                  <a:schemeClr val="tx2"/>
                </a:solidFill>
                <a:latin typeface="Arial" panose="020B0604020202020204" pitchFamily="34" charset="0"/>
              </a:rPr>
              <a:t>Ca</a:t>
            </a:r>
            <a:endParaRPr lang="el-GR" altLang="el-GR" sz="2400" dirty="0">
              <a:solidFill>
                <a:schemeClr val="tx2"/>
              </a:solidFill>
              <a:latin typeface="Arial" panose="020B0604020202020204" pitchFamily="34" charset="0"/>
            </a:endParaRPr>
          </a:p>
          <a:p>
            <a:pPr lvl="1">
              <a:lnSpc>
                <a:spcPct val="75000"/>
              </a:lnSpc>
              <a:spcBef>
                <a:spcPct val="50000"/>
              </a:spcBef>
              <a:buFont typeface="Wingdings" panose="05000000000000000000" pitchFamily="2" charset="2"/>
              <a:buChar char="u"/>
            </a:pPr>
            <a:r>
              <a:rPr lang="el-GR" altLang="el-GR" sz="2400" dirty="0" err="1">
                <a:solidFill>
                  <a:schemeClr val="tx2"/>
                </a:solidFill>
                <a:latin typeface="Arial Narrow" panose="020B0606020202030204" pitchFamily="34" charset="0"/>
              </a:rPr>
              <a:t>ν</a:t>
            </a:r>
            <a:r>
              <a:rPr lang="el-GR" altLang="el-GR" sz="2400" dirty="0" err="1">
                <a:solidFill>
                  <a:schemeClr val="tx2"/>
                </a:solidFill>
                <a:latin typeface="Arial Narrow" panose="020B0606020202030204" pitchFamily="34" charset="0"/>
                <a:cs typeface="Times New Roman" panose="02020603050405020304" pitchFamily="18" charset="0"/>
              </a:rPr>
              <a:t>εφροβλάστωμα</a:t>
            </a:r>
            <a:endParaRPr lang="el-GR" altLang="el-GR" sz="2400" dirty="0">
              <a:solidFill>
                <a:schemeClr val="tx2"/>
              </a:solidFill>
              <a:latin typeface="Arial Narrow" panose="020B0606020202030204" pitchFamily="34" charset="0"/>
            </a:endParaRPr>
          </a:p>
          <a:p>
            <a:pPr lvl="1">
              <a:lnSpc>
                <a:spcPct val="75000"/>
              </a:lnSpc>
              <a:spcBef>
                <a:spcPct val="50000"/>
              </a:spcBef>
              <a:buFont typeface="Wingdings" panose="05000000000000000000" pitchFamily="2" charset="2"/>
              <a:buChar char="u"/>
            </a:pPr>
            <a:r>
              <a:rPr lang="el-GR" altLang="el-GR" sz="2400" dirty="0" err="1">
                <a:solidFill>
                  <a:schemeClr val="tx2"/>
                </a:solidFill>
                <a:latin typeface="Arial Narrow" panose="020B0606020202030204" pitchFamily="34" charset="0"/>
                <a:cs typeface="Times New Roman" panose="02020603050405020304" pitchFamily="18" charset="0"/>
              </a:rPr>
              <a:t>υδρόνεφρο</a:t>
            </a:r>
            <a:r>
              <a:rPr lang="el-GR" altLang="el-GR" sz="2400" dirty="0" err="1">
                <a:solidFill>
                  <a:schemeClr val="tx2"/>
                </a:solidFill>
                <a:latin typeface="Arial Narrow" panose="020B0606020202030204" pitchFamily="34" charset="0"/>
              </a:rPr>
              <a:t>ς</a:t>
            </a:r>
            <a:endParaRPr lang="el-GR" altLang="el-GR" sz="2400" dirty="0">
              <a:solidFill>
                <a:schemeClr val="tx2"/>
              </a:solidFill>
              <a:latin typeface="Arial Narrow" panose="020B0606020202030204" pitchFamily="34" charset="0"/>
            </a:endParaRPr>
          </a:p>
          <a:p>
            <a:pPr lvl="1">
              <a:lnSpc>
                <a:spcPct val="75000"/>
              </a:lnSpc>
              <a:spcBef>
                <a:spcPct val="50000"/>
              </a:spcBef>
              <a:buFont typeface="Wingdings" panose="05000000000000000000" pitchFamily="2" charset="2"/>
              <a:buChar char="u"/>
            </a:pPr>
            <a:r>
              <a:rPr lang="el-GR" altLang="el-GR" sz="2400" dirty="0" err="1">
                <a:solidFill>
                  <a:schemeClr val="tx2"/>
                </a:solidFill>
                <a:latin typeface="Arial Narrow" panose="020B0606020202030204" pitchFamily="34" charset="0"/>
              </a:rPr>
              <a:t>π</a:t>
            </a:r>
            <a:r>
              <a:rPr lang="el-GR" altLang="el-GR" sz="2400" dirty="0" err="1">
                <a:solidFill>
                  <a:schemeClr val="tx2"/>
                </a:solidFill>
                <a:latin typeface="Arial Narrow" panose="020B0606020202030204" pitchFamily="34" charset="0"/>
                <a:cs typeface="Times New Roman" panose="02020603050405020304" pitchFamily="18" charset="0"/>
              </a:rPr>
              <a:t>υόνεφρο</a:t>
            </a:r>
            <a:r>
              <a:rPr lang="el-GR" altLang="el-GR" sz="2400" dirty="0" err="1">
                <a:solidFill>
                  <a:schemeClr val="tx2"/>
                </a:solidFill>
                <a:latin typeface="Arial Narrow" panose="020B0606020202030204" pitchFamily="34" charset="0"/>
              </a:rPr>
              <a:t>ς</a:t>
            </a:r>
            <a:endParaRPr lang="el-GR" altLang="el-GR" sz="2400" dirty="0">
              <a:solidFill>
                <a:schemeClr val="tx2"/>
              </a:solidFill>
              <a:latin typeface="Arial Narrow" panose="020B0606020202030204" pitchFamily="34" charset="0"/>
            </a:endParaRPr>
          </a:p>
          <a:p>
            <a:pPr lvl="1">
              <a:lnSpc>
                <a:spcPct val="75000"/>
              </a:lnSpc>
              <a:spcBef>
                <a:spcPct val="50000"/>
              </a:spcBef>
              <a:buFont typeface="Wingdings" panose="05000000000000000000" pitchFamily="2" charset="2"/>
              <a:buChar char="u"/>
            </a:pPr>
            <a:r>
              <a:rPr lang="el-GR" altLang="el-GR" sz="2400" dirty="0">
                <a:solidFill>
                  <a:schemeClr val="tx2"/>
                </a:solidFill>
                <a:latin typeface="Arial Narrow" panose="020B0606020202030204" pitchFamily="34" charset="0"/>
                <a:cs typeface="Times New Roman" panose="02020603050405020304" pitchFamily="18" charset="0"/>
              </a:rPr>
              <a:t>εχινόκοκκο</a:t>
            </a:r>
            <a:r>
              <a:rPr lang="el-GR" altLang="el-GR" sz="2400" dirty="0">
                <a:solidFill>
                  <a:schemeClr val="tx2"/>
                </a:solidFill>
                <a:latin typeface="Arial Narrow" panose="020B0606020202030204" pitchFamily="34" charset="0"/>
              </a:rPr>
              <a:t>ς</a:t>
            </a:r>
            <a:r>
              <a:rPr lang="el-GR" altLang="el-GR" sz="2400" dirty="0">
                <a:solidFill>
                  <a:schemeClr val="tx2"/>
                </a:solidFill>
                <a:latin typeface="Arial Narrow" panose="020B0606020202030204" pitchFamily="34" charset="0"/>
                <a:cs typeface="Times New Roman" panose="02020603050405020304" pitchFamily="18" charset="0"/>
              </a:rPr>
              <a:t> κύστη.</a:t>
            </a:r>
          </a:p>
        </p:txBody>
      </p:sp>
      <p:sp>
        <p:nvSpPr>
          <p:cNvPr id="922633" name="Line 9"/>
          <p:cNvSpPr>
            <a:spLocks noChangeShapeType="1"/>
          </p:cNvSpPr>
          <p:nvPr/>
        </p:nvSpPr>
        <p:spPr bwMode="auto">
          <a:xfrm>
            <a:off x="0" y="1196975"/>
            <a:ext cx="9144000" cy="0"/>
          </a:xfrm>
          <a:prstGeom prst="line">
            <a:avLst/>
          </a:prstGeom>
          <a:noFill/>
          <a:ln w="57150">
            <a:solidFill>
              <a:schemeClr val="tx1"/>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2626" name="Rectangle 2"/>
          <p:cNvSpPr>
            <a:spLocks noGrp="1" noChangeArrowheads="1"/>
          </p:cNvSpPr>
          <p:nvPr>
            <p:ph type="title"/>
          </p:nvPr>
        </p:nvSpPr>
        <p:spPr/>
        <p:txBody>
          <a:bodyPr/>
          <a:lstStyle/>
          <a:p>
            <a:r>
              <a:rPr lang="el-GR" altLang="el-GR">
                <a:cs typeface="Times New Roman" panose="02020603050405020304" pitchFamily="18" charset="0"/>
              </a:rPr>
              <a:t>ΚΑΤΑΣΤΑΣΕΙΣ ΚΑΤΑ ΤΙΣ ΟΠΟΙΕΣ ΨΗΛΑΦΑΤΑΙ Ο ΝΕΦΡΟΣ</a:t>
            </a:r>
          </a:p>
        </p:txBody>
      </p:sp>
      <p:sp>
        <p:nvSpPr>
          <p:cNvPr id="922627" name="Rectangle 3"/>
          <p:cNvSpPr>
            <a:spLocks noGrp="1" noChangeArrowheads="1"/>
          </p:cNvSpPr>
          <p:nvPr>
            <p:ph type="body" sz="half" idx="1"/>
          </p:nvPr>
        </p:nvSpPr>
        <p:spPr>
          <a:xfrm>
            <a:off x="323850" y="1341438"/>
            <a:ext cx="6048375" cy="5091112"/>
          </a:xfrm>
          <a:ln>
            <a:solidFill>
              <a:schemeClr val="bg1">
                <a:lumMod val="50000"/>
                <a:lumOff val="50000"/>
              </a:schemeClr>
            </a:solidFill>
          </a:ln>
        </p:spPr>
        <p:txBody>
          <a:bodyPr/>
          <a:lstStyle/>
          <a:p>
            <a:pPr>
              <a:spcBef>
                <a:spcPct val="10000"/>
              </a:spcBef>
              <a:buFont typeface="Wingdings" panose="05000000000000000000" pitchFamily="2" charset="2"/>
              <a:buNone/>
            </a:pPr>
            <a:r>
              <a:rPr lang="el-GR" altLang="el-GR" sz="2800" dirty="0" err="1">
                <a:latin typeface="Arial Narrow" panose="020B0606020202030204" pitchFamily="34" charset="0"/>
                <a:cs typeface="Times New Roman" panose="02020603050405020304" pitchFamily="18" charset="0"/>
              </a:rPr>
              <a:t>Αμφοτερόπλευρη</a:t>
            </a:r>
            <a:r>
              <a:rPr lang="el-GR" altLang="el-GR" sz="2800" dirty="0">
                <a:latin typeface="Arial Narrow" panose="020B0606020202030204" pitchFamily="34" charset="0"/>
                <a:cs typeface="Times New Roman" panose="02020603050405020304" pitchFamily="18" charset="0"/>
              </a:rPr>
              <a:t> διόγκωση</a:t>
            </a:r>
            <a:r>
              <a:rPr lang="el-GR" altLang="el-GR" sz="2800" dirty="0">
                <a:latin typeface="Arial Narrow" panose="020B0606020202030204" pitchFamily="34" charset="0"/>
              </a:rPr>
              <a:t> </a:t>
            </a:r>
          </a:p>
          <a:p>
            <a:pPr lvl="1">
              <a:lnSpc>
                <a:spcPct val="75000"/>
              </a:lnSpc>
              <a:spcBef>
                <a:spcPct val="50000"/>
              </a:spcBef>
              <a:buFont typeface="Wingdings" panose="05000000000000000000" pitchFamily="2" charset="2"/>
              <a:buChar char="u"/>
            </a:pPr>
            <a:r>
              <a:rPr lang="el-GR" altLang="el-GR" sz="2800" dirty="0">
                <a:solidFill>
                  <a:srgbClr val="CCCC00"/>
                </a:solidFill>
                <a:latin typeface="Arial Narrow" panose="020B0606020202030204" pitchFamily="34" charset="0"/>
                <a:cs typeface="Times New Roman" panose="02020603050405020304" pitchFamily="18" charset="0"/>
              </a:rPr>
              <a:t> </a:t>
            </a:r>
            <a:r>
              <a:rPr lang="el-GR" altLang="el-GR" sz="2400" b="0" dirty="0" err="1">
                <a:solidFill>
                  <a:schemeClr val="tx1">
                    <a:lumMod val="75000"/>
                  </a:schemeClr>
                </a:solidFill>
                <a:latin typeface="Arial Narrow" panose="020B0606020202030204" pitchFamily="34" charset="0"/>
                <a:cs typeface="Times New Roman" panose="02020603050405020304" pitchFamily="18" charset="0"/>
              </a:rPr>
              <a:t>πολυκυστική</a:t>
            </a:r>
            <a:r>
              <a:rPr lang="el-GR" altLang="el-GR" sz="2400" b="0" dirty="0">
                <a:solidFill>
                  <a:schemeClr val="tx1">
                    <a:lumMod val="75000"/>
                  </a:schemeClr>
                </a:solidFill>
                <a:latin typeface="Arial Narrow" panose="020B0606020202030204" pitchFamily="34" charset="0"/>
                <a:cs typeface="Times New Roman" panose="02020603050405020304" pitchFamily="18" charset="0"/>
              </a:rPr>
              <a:t> νόσο</a:t>
            </a:r>
            <a:r>
              <a:rPr lang="el-GR" altLang="el-GR" sz="2400" b="0" dirty="0">
                <a:solidFill>
                  <a:schemeClr val="tx1">
                    <a:lumMod val="75000"/>
                  </a:schemeClr>
                </a:solidFill>
                <a:latin typeface="Arial Narrow" panose="020B0606020202030204" pitchFamily="34" charset="0"/>
              </a:rPr>
              <a:t>ς</a:t>
            </a:r>
            <a:endParaRPr lang="el-GR" altLang="el-GR" sz="2400" b="0" dirty="0">
              <a:solidFill>
                <a:schemeClr val="tx1">
                  <a:lumMod val="75000"/>
                </a:schemeClr>
              </a:solidFill>
              <a:latin typeface="Arial" panose="020B0604020202020204" pitchFamily="34" charset="0"/>
            </a:endParaRPr>
          </a:p>
          <a:p>
            <a:pPr lvl="1">
              <a:lnSpc>
                <a:spcPct val="45000"/>
              </a:lnSpc>
              <a:spcBef>
                <a:spcPct val="50000"/>
              </a:spcBef>
              <a:buFont typeface="Wingdings" panose="05000000000000000000" pitchFamily="2" charset="2"/>
              <a:buChar char="u"/>
            </a:pPr>
            <a:r>
              <a:rPr lang="el-GR" altLang="el-GR" sz="2400" b="0" dirty="0">
                <a:solidFill>
                  <a:srgbClr val="CCCC00"/>
                </a:solidFill>
                <a:latin typeface="Arial Narrow" panose="020B0606020202030204" pitchFamily="34" charset="0"/>
              </a:rPr>
              <a:t> </a:t>
            </a:r>
            <a:r>
              <a:rPr lang="el-GR" altLang="el-GR" sz="2400" b="0" dirty="0" err="1">
                <a:solidFill>
                  <a:schemeClr val="tx1">
                    <a:lumMod val="75000"/>
                  </a:schemeClr>
                </a:solidFill>
                <a:latin typeface="Arial Narrow" panose="020B0606020202030204" pitchFamily="34" charset="0"/>
                <a:cs typeface="Times New Roman" panose="02020603050405020304" pitchFamily="18" charset="0"/>
              </a:rPr>
              <a:t>υδρονέφρωση</a:t>
            </a:r>
            <a:r>
              <a:rPr lang="el-GR" altLang="el-GR" sz="2400" b="0" dirty="0">
                <a:solidFill>
                  <a:srgbClr val="CCCC00"/>
                </a:solidFill>
                <a:latin typeface="Arial" panose="020B0604020202020204" pitchFamily="34" charset="0"/>
                <a:cs typeface="Times New Roman" panose="02020603050405020304" pitchFamily="18" charset="0"/>
              </a:rPr>
              <a:t> </a:t>
            </a:r>
            <a:r>
              <a:rPr lang="el-GR" altLang="el-GR" sz="2400" b="0" dirty="0">
                <a:latin typeface="Arial Narrow" panose="020B0606020202030204" pitchFamily="34" charset="0"/>
                <a:cs typeface="Times New Roman" panose="02020603050405020304" pitchFamily="18" charset="0"/>
              </a:rPr>
              <a:t> </a:t>
            </a:r>
            <a:endParaRPr lang="el-GR" altLang="el-GR" sz="2400" b="0" dirty="0">
              <a:latin typeface="Arial Narrow" panose="020B0606020202030204" pitchFamily="34" charset="0"/>
            </a:endParaRPr>
          </a:p>
          <a:p>
            <a:pPr>
              <a:lnSpc>
                <a:spcPct val="5000"/>
              </a:lnSpc>
              <a:spcBef>
                <a:spcPct val="50000"/>
              </a:spcBef>
              <a:buFont typeface="Wingdings" panose="05000000000000000000" pitchFamily="2" charset="2"/>
              <a:buNone/>
            </a:pPr>
            <a:endParaRPr lang="el-GR" altLang="el-GR" sz="1600" dirty="0">
              <a:latin typeface="Arial Narrow" panose="020B0606020202030204" pitchFamily="34" charset="0"/>
            </a:endParaRPr>
          </a:p>
          <a:p>
            <a:pPr>
              <a:lnSpc>
                <a:spcPct val="5000"/>
              </a:lnSpc>
              <a:spcBef>
                <a:spcPct val="50000"/>
              </a:spcBef>
              <a:buFont typeface="Wingdings" panose="05000000000000000000" pitchFamily="2" charset="2"/>
              <a:buNone/>
            </a:pPr>
            <a:endParaRPr lang="el-GR" altLang="el-GR" dirty="0">
              <a:latin typeface="Arial Narrow" panose="020B0606020202030204" pitchFamily="34" charset="0"/>
              <a:cs typeface="Times New Roman" panose="02020603050405020304" pitchFamily="18" charset="0"/>
            </a:endParaRPr>
          </a:p>
          <a:p>
            <a:pPr>
              <a:lnSpc>
                <a:spcPct val="35000"/>
              </a:lnSpc>
              <a:spcBef>
                <a:spcPct val="50000"/>
              </a:spcBef>
              <a:buFont typeface="Wingdings" panose="05000000000000000000" pitchFamily="2" charset="2"/>
              <a:buNone/>
            </a:pPr>
            <a:r>
              <a:rPr lang="el-GR" altLang="el-GR" sz="2800" dirty="0" err="1">
                <a:latin typeface="Arial Narrow" panose="020B0606020202030204" pitchFamily="34" charset="0"/>
                <a:cs typeface="Times New Roman" panose="02020603050405020304" pitchFamily="18" charset="0"/>
              </a:rPr>
              <a:t>Ετερόπλευρη</a:t>
            </a:r>
            <a:r>
              <a:rPr lang="el-GR" altLang="el-GR" sz="2800" dirty="0">
                <a:latin typeface="Arial Narrow" panose="020B0606020202030204" pitchFamily="34" charset="0"/>
                <a:cs typeface="Times New Roman" panose="02020603050405020304" pitchFamily="18" charset="0"/>
              </a:rPr>
              <a:t> διόγκωση</a:t>
            </a:r>
            <a:r>
              <a:rPr lang="el-GR" altLang="el-GR" sz="4000" dirty="0">
                <a:latin typeface="Arial Narrow" panose="020B0606020202030204" pitchFamily="34" charset="0"/>
                <a:cs typeface="Times New Roman" panose="02020603050405020304" pitchFamily="18" charset="0"/>
              </a:rPr>
              <a:t> </a:t>
            </a:r>
            <a:endParaRPr lang="el-GR" altLang="el-GR" sz="4000" dirty="0">
              <a:latin typeface="Arial Narrow" panose="020B0606020202030204" pitchFamily="34" charset="0"/>
            </a:endParaRPr>
          </a:p>
          <a:p>
            <a:pPr lvl="1">
              <a:lnSpc>
                <a:spcPct val="75000"/>
              </a:lnSpc>
              <a:spcBef>
                <a:spcPct val="50000"/>
              </a:spcBef>
              <a:buFont typeface="Wingdings" panose="05000000000000000000" pitchFamily="2" charset="2"/>
              <a:buChar char="u"/>
            </a:pPr>
            <a:r>
              <a:rPr lang="el-GR" altLang="el-GR" sz="2400" dirty="0">
                <a:solidFill>
                  <a:schemeClr val="tx2"/>
                </a:solidFill>
                <a:latin typeface="Arial Narrow" panose="020B0606020202030204" pitchFamily="34" charset="0"/>
              </a:rPr>
              <a:t>κύστεις </a:t>
            </a:r>
            <a:r>
              <a:rPr lang="el-GR" altLang="el-GR" sz="2400" dirty="0" smtClean="0">
                <a:solidFill>
                  <a:schemeClr val="tx2"/>
                </a:solidFill>
                <a:latin typeface="Arial Narrow" panose="020B0606020202030204" pitchFamily="34" charset="0"/>
              </a:rPr>
              <a:t>νεφρού</a:t>
            </a:r>
            <a:endParaRPr lang="el-GR" altLang="el-GR" sz="2400" dirty="0">
              <a:solidFill>
                <a:schemeClr val="tx2"/>
              </a:solidFill>
              <a:latin typeface="Arial Narrow" panose="020B0606020202030204" pitchFamily="34" charset="0"/>
            </a:endParaRPr>
          </a:p>
          <a:p>
            <a:pPr lvl="1">
              <a:lnSpc>
                <a:spcPct val="75000"/>
              </a:lnSpc>
              <a:spcBef>
                <a:spcPct val="50000"/>
              </a:spcBef>
              <a:buFont typeface="Wingdings" panose="05000000000000000000" pitchFamily="2" charset="2"/>
              <a:buChar char="u"/>
            </a:pPr>
            <a:r>
              <a:rPr lang="el-GR" altLang="el-GR" sz="2400" dirty="0" err="1">
                <a:solidFill>
                  <a:schemeClr val="tx2"/>
                </a:solidFill>
                <a:latin typeface="Arial" panose="020B0604020202020204" pitchFamily="34" charset="0"/>
              </a:rPr>
              <a:t>νεφροκυτταρικό</a:t>
            </a:r>
            <a:r>
              <a:rPr lang="el-GR" altLang="el-GR" sz="2400" dirty="0">
                <a:solidFill>
                  <a:schemeClr val="tx2"/>
                </a:solidFill>
                <a:latin typeface="Arial" panose="020B0604020202020204" pitchFamily="34" charset="0"/>
              </a:rPr>
              <a:t> </a:t>
            </a:r>
            <a:r>
              <a:rPr lang="en-US" altLang="el-GR" sz="2400" dirty="0">
                <a:solidFill>
                  <a:schemeClr val="tx2"/>
                </a:solidFill>
                <a:latin typeface="Arial" panose="020B0604020202020204" pitchFamily="34" charset="0"/>
              </a:rPr>
              <a:t>Ca</a:t>
            </a:r>
            <a:endParaRPr lang="el-GR" altLang="el-GR" sz="2400" dirty="0">
              <a:solidFill>
                <a:schemeClr val="tx2"/>
              </a:solidFill>
              <a:latin typeface="Arial" panose="020B0604020202020204" pitchFamily="34" charset="0"/>
            </a:endParaRPr>
          </a:p>
          <a:p>
            <a:pPr lvl="1">
              <a:lnSpc>
                <a:spcPct val="75000"/>
              </a:lnSpc>
              <a:spcBef>
                <a:spcPct val="50000"/>
              </a:spcBef>
              <a:buFont typeface="Wingdings" panose="05000000000000000000" pitchFamily="2" charset="2"/>
              <a:buChar char="u"/>
            </a:pPr>
            <a:r>
              <a:rPr lang="el-GR" altLang="el-GR" sz="2400" dirty="0" err="1">
                <a:solidFill>
                  <a:schemeClr val="tx2"/>
                </a:solidFill>
                <a:latin typeface="Arial Narrow" panose="020B0606020202030204" pitchFamily="34" charset="0"/>
              </a:rPr>
              <a:t>ν</a:t>
            </a:r>
            <a:r>
              <a:rPr lang="el-GR" altLang="el-GR" sz="2400" dirty="0" err="1">
                <a:solidFill>
                  <a:schemeClr val="tx2"/>
                </a:solidFill>
                <a:latin typeface="Arial Narrow" panose="020B0606020202030204" pitchFamily="34" charset="0"/>
                <a:cs typeface="Times New Roman" panose="02020603050405020304" pitchFamily="18" charset="0"/>
              </a:rPr>
              <a:t>εφροβλάστωμα</a:t>
            </a:r>
            <a:endParaRPr lang="el-GR" altLang="el-GR" sz="2400" dirty="0">
              <a:solidFill>
                <a:schemeClr val="tx2"/>
              </a:solidFill>
              <a:latin typeface="Arial Narrow" panose="020B0606020202030204" pitchFamily="34" charset="0"/>
            </a:endParaRPr>
          </a:p>
          <a:p>
            <a:pPr lvl="1">
              <a:lnSpc>
                <a:spcPct val="75000"/>
              </a:lnSpc>
              <a:spcBef>
                <a:spcPct val="50000"/>
              </a:spcBef>
              <a:buFont typeface="Wingdings" panose="05000000000000000000" pitchFamily="2" charset="2"/>
              <a:buChar char="u"/>
            </a:pPr>
            <a:r>
              <a:rPr lang="el-GR" altLang="el-GR" sz="2400" dirty="0" err="1">
                <a:solidFill>
                  <a:schemeClr val="tx2"/>
                </a:solidFill>
                <a:latin typeface="Arial Narrow" panose="020B0606020202030204" pitchFamily="34" charset="0"/>
                <a:cs typeface="Times New Roman" panose="02020603050405020304" pitchFamily="18" charset="0"/>
              </a:rPr>
              <a:t>υδρόνεφρο</a:t>
            </a:r>
            <a:r>
              <a:rPr lang="el-GR" altLang="el-GR" sz="2400" dirty="0" err="1">
                <a:solidFill>
                  <a:schemeClr val="tx2"/>
                </a:solidFill>
                <a:latin typeface="Arial Narrow" panose="020B0606020202030204" pitchFamily="34" charset="0"/>
              </a:rPr>
              <a:t>ς</a:t>
            </a:r>
            <a:endParaRPr lang="el-GR" altLang="el-GR" sz="2400" dirty="0">
              <a:solidFill>
                <a:schemeClr val="tx2"/>
              </a:solidFill>
              <a:latin typeface="Arial Narrow" panose="020B0606020202030204" pitchFamily="34" charset="0"/>
            </a:endParaRPr>
          </a:p>
          <a:p>
            <a:pPr lvl="1">
              <a:lnSpc>
                <a:spcPct val="75000"/>
              </a:lnSpc>
              <a:spcBef>
                <a:spcPct val="50000"/>
              </a:spcBef>
              <a:buFont typeface="Wingdings" panose="05000000000000000000" pitchFamily="2" charset="2"/>
              <a:buChar char="u"/>
            </a:pPr>
            <a:r>
              <a:rPr lang="el-GR" altLang="el-GR" sz="2400" dirty="0" err="1">
                <a:solidFill>
                  <a:schemeClr val="tx2"/>
                </a:solidFill>
                <a:latin typeface="Arial Narrow" panose="020B0606020202030204" pitchFamily="34" charset="0"/>
              </a:rPr>
              <a:t>π</a:t>
            </a:r>
            <a:r>
              <a:rPr lang="el-GR" altLang="el-GR" sz="2400" dirty="0" err="1">
                <a:solidFill>
                  <a:schemeClr val="tx2"/>
                </a:solidFill>
                <a:latin typeface="Arial Narrow" panose="020B0606020202030204" pitchFamily="34" charset="0"/>
                <a:cs typeface="Times New Roman" panose="02020603050405020304" pitchFamily="18" charset="0"/>
              </a:rPr>
              <a:t>υόνεφρο</a:t>
            </a:r>
            <a:r>
              <a:rPr lang="el-GR" altLang="el-GR" sz="2400" dirty="0" err="1">
                <a:solidFill>
                  <a:schemeClr val="tx2"/>
                </a:solidFill>
                <a:latin typeface="Arial Narrow" panose="020B0606020202030204" pitchFamily="34" charset="0"/>
              </a:rPr>
              <a:t>ς</a:t>
            </a:r>
            <a:endParaRPr lang="el-GR" altLang="el-GR" sz="2400" dirty="0">
              <a:solidFill>
                <a:schemeClr val="tx2"/>
              </a:solidFill>
              <a:latin typeface="Arial Narrow" panose="020B0606020202030204" pitchFamily="34" charset="0"/>
            </a:endParaRPr>
          </a:p>
          <a:p>
            <a:pPr lvl="1">
              <a:lnSpc>
                <a:spcPct val="75000"/>
              </a:lnSpc>
              <a:spcBef>
                <a:spcPct val="50000"/>
              </a:spcBef>
              <a:buFont typeface="Wingdings" panose="05000000000000000000" pitchFamily="2" charset="2"/>
              <a:buChar char="u"/>
            </a:pPr>
            <a:r>
              <a:rPr lang="el-GR" altLang="el-GR" sz="2400" dirty="0">
                <a:solidFill>
                  <a:schemeClr val="tx2"/>
                </a:solidFill>
                <a:latin typeface="Arial Narrow" panose="020B0606020202030204" pitchFamily="34" charset="0"/>
                <a:cs typeface="Times New Roman" panose="02020603050405020304" pitchFamily="18" charset="0"/>
              </a:rPr>
              <a:t>εχινόκοκκο</a:t>
            </a:r>
            <a:r>
              <a:rPr lang="el-GR" altLang="el-GR" sz="2400" dirty="0">
                <a:solidFill>
                  <a:schemeClr val="tx2"/>
                </a:solidFill>
                <a:latin typeface="Arial Narrow" panose="020B0606020202030204" pitchFamily="34" charset="0"/>
              </a:rPr>
              <a:t>ς</a:t>
            </a:r>
            <a:r>
              <a:rPr lang="el-GR" altLang="el-GR" sz="2400" dirty="0">
                <a:solidFill>
                  <a:schemeClr val="tx2"/>
                </a:solidFill>
                <a:latin typeface="Arial Narrow" panose="020B0606020202030204" pitchFamily="34" charset="0"/>
                <a:cs typeface="Times New Roman" panose="02020603050405020304" pitchFamily="18" charset="0"/>
              </a:rPr>
              <a:t> </a:t>
            </a:r>
            <a:r>
              <a:rPr lang="el-GR" altLang="el-GR" sz="2400" dirty="0" smtClean="0">
                <a:solidFill>
                  <a:schemeClr val="tx2"/>
                </a:solidFill>
                <a:latin typeface="Arial Narrow" panose="020B0606020202030204" pitchFamily="34" charset="0"/>
                <a:cs typeface="Times New Roman" panose="02020603050405020304" pitchFamily="18" charset="0"/>
              </a:rPr>
              <a:t>κύστη</a:t>
            </a:r>
            <a:endParaRPr lang="el-GR" altLang="el-GR" sz="2400" dirty="0">
              <a:solidFill>
                <a:schemeClr val="tx2"/>
              </a:solidFill>
              <a:latin typeface="Arial Narrow" panose="020B0606020202030204" pitchFamily="34" charset="0"/>
              <a:cs typeface="Times New Roman" panose="02020603050405020304" pitchFamily="18" charset="0"/>
            </a:endParaRPr>
          </a:p>
        </p:txBody>
      </p:sp>
      <p:sp>
        <p:nvSpPr>
          <p:cNvPr id="922633" name="Line 9"/>
          <p:cNvSpPr>
            <a:spLocks noChangeShapeType="1"/>
          </p:cNvSpPr>
          <p:nvPr/>
        </p:nvSpPr>
        <p:spPr bwMode="auto">
          <a:xfrm>
            <a:off x="0" y="1196975"/>
            <a:ext cx="9144000" cy="0"/>
          </a:xfrm>
          <a:prstGeom prst="line">
            <a:avLst/>
          </a:prstGeom>
          <a:noFill/>
          <a:ln w="57150">
            <a:solidFill>
              <a:schemeClr val="tx1"/>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solidFill>
                <a:srgbClr val="FFFFFF"/>
              </a:solidFill>
            </a:endParaRPr>
          </a:p>
        </p:txBody>
      </p:sp>
    </p:spTree>
    <p:extLst>
      <p:ext uri="{BB962C8B-B14F-4D97-AF65-F5344CB8AC3E}">
        <p14:creationId xmlns:p14="http://schemas.microsoft.com/office/powerpoint/2010/main" val="971755081"/>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9506" name="Rectangle 2"/>
          <p:cNvSpPr>
            <a:spLocks noGrp="1" noChangeArrowheads="1"/>
          </p:cNvSpPr>
          <p:nvPr>
            <p:ph type="title"/>
          </p:nvPr>
        </p:nvSpPr>
        <p:spPr/>
        <p:txBody>
          <a:bodyPr/>
          <a:lstStyle/>
          <a:p>
            <a:r>
              <a:rPr lang="el-GR" altLang="el-GR" sz="2800">
                <a:cs typeface="Times New Roman" panose="02020603050405020304" pitchFamily="18" charset="0"/>
              </a:rPr>
              <a:t>ΨΗΛΑΦΗΣΗ</a:t>
            </a:r>
            <a:r>
              <a:rPr lang="el-GR" altLang="el-GR" sz="2800"/>
              <a:t> ΟΥΡΟΔΟΧΟΥ ΚΥΣΤΗΣ</a:t>
            </a:r>
          </a:p>
        </p:txBody>
      </p:sp>
      <p:sp>
        <p:nvSpPr>
          <p:cNvPr id="789507" name="Rectangle 3"/>
          <p:cNvSpPr>
            <a:spLocks noGrp="1" noChangeArrowheads="1"/>
          </p:cNvSpPr>
          <p:nvPr>
            <p:ph type="body" sz="half" idx="1"/>
          </p:nvPr>
        </p:nvSpPr>
        <p:spPr>
          <a:xfrm>
            <a:off x="179388" y="1484313"/>
            <a:ext cx="5138737" cy="5398914"/>
          </a:xfrm>
        </p:spPr>
        <p:txBody>
          <a:bodyPr/>
          <a:lstStyle/>
          <a:p>
            <a:pPr>
              <a:lnSpc>
                <a:spcPct val="125000"/>
              </a:lnSpc>
            </a:pPr>
            <a:r>
              <a:rPr lang="el-GR" altLang="el-GR" sz="2800" dirty="0" err="1" smtClean="0"/>
              <a:t>Ψηλαφάται</a:t>
            </a:r>
            <a:r>
              <a:rPr lang="el-GR" altLang="el-GR" sz="2800" dirty="0" smtClean="0"/>
              <a:t>  μόνο όταν είναι υπερπλήρης (ε</a:t>
            </a:r>
            <a:r>
              <a:rPr lang="el-GR" altLang="el-GR" sz="2800" dirty="0" smtClean="0">
                <a:cs typeface="Times New Roman" panose="02020603050405020304" pitchFamily="18" charset="0"/>
              </a:rPr>
              <a:t>πίσχεση ούρων) </a:t>
            </a:r>
            <a:r>
              <a:rPr lang="el-GR" altLang="el-GR" sz="2400" dirty="0">
                <a:solidFill>
                  <a:srgbClr val="FFFF00"/>
                </a:solidFill>
                <a:cs typeface="Times New Roman" panose="02020603050405020304" pitchFamily="18" charset="0"/>
              </a:rPr>
              <a:t>(</a:t>
            </a:r>
            <a:r>
              <a:rPr lang="el-GR" altLang="el-GR" sz="2400" dirty="0">
                <a:solidFill>
                  <a:srgbClr val="FFFF00"/>
                </a:solidFill>
              </a:rPr>
              <a:t>&gt;</a:t>
            </a:r>
            <a:r>
              <a:rPr lang="el-GR" altLang="el-GR" sz="2400" dirty="0">
                <a:solidFill>
                  <a:srgbClr val="FFFF00"/>
                </a:solidFill>
                <a:cs typeface="Times New Roman" panose="02020603050405020304" pitchFamily="18" charset="0"/>
              </a:rPr>
              <a:t>200 ml ούρων) </a:t>
            </a:r>
            <a:endParaRPr lang="el-GR" altLang="el-GR" sz="2400" dirty="0">
              <a:solidFill>
                <a:srgbClr val="FFFF00"/>
              </a:solidFill>
            </a:endParaRPr>
          </a:p>
          <a:p>
            <a:pPr lvl="1">
              <a:lnSpc>
                <a:spcPct val="185000"/>
              </a:lnSpc>
            </a:pPr>
            <a:r>
              <a:rPr lang="el-GR" altLang="el-GR" sz="2400" dirty="0">
                <a:solidFill>
                  <a:srgbClr val="FFFF99"/>
                </a:solidFill>
              </a:rPr>
              <a:t>Υ</a:t>
            </a:r>
            <a:r>
              <a:rPr lang="el-GR" altLang="el-GR" sz="2400" dirty="0">
                <a:solidFill>
                  <a:srgbClr val="FFFF99"/>
                </a:solidFill>
                <a:cs typeface="Times New Roman" panose="02020603050405020304" pitchFamily="18" charset="0"/>
              </a:rPr>
              <a:t>περτροφία </a:t>
            </a:r>
            <a:r>
              <a:rPr lang="el-GR" altLang="el-GR" sz="2400" dirty="0">
                <a:solidFill>
                  <a:srgbClr val="FFFF99"/>
                </a:solidFill>
              </a:rPr>
              <a:t>ή </a:t>
            </a:r>
            <a:r>
              <a:rPr lang="en-US" altLang="el-GR" sz="2400" dirty="0">
                <a:solidFill>
                  <a:srgbClr val="FFFF99"/>
                </a:solidFill>
                <a:cs typeface="Times New Roman" panose="02020603050405020304" pitchFamily="18" charset="0"/>
              </a:rPr>
              <a:t>Ca</a:t>
            </a:r>
            <a:r>
              <a:rPr lang="el-GR" altLang="el-GR" sz="2400" dirty="0">
                <a:solidFill>
                  <a:srgbClr val="FFFF99"/>
                </a:solidFill>
                <a:cs typeface="Times New Roman" panose="02020603050405020304" pitchFamily="18" charset="0"/>
              </a:rPr>
              <a:t> προστάτη</a:t>
            </a:r>
            <a:endParaRPr lang="el-GR" altLang="el-GR" sz="2400" dirty="0">
              <a:solidFill>
                <a:srgbClr val="FFFF99"/>
              </a:solidFill>
            </a:endParaRPr>
          </a:p>
          <a:p>
            <a:pPr lvl="1">
              <a:lnSpc>
                <a:spcPct val="185000"/>
              </a:lnSpc>
            </a:pPr>
            <a:r>
              <a:rPr lang="el-GR" altLang="el-GR" sz="2400" dirty="0">
                <a:solidFill>
                  <a:srgbClr val="FFFF99"/>
                </a:solidFill>
              </a:rPr>
              <a:t>Λ</a:t>
            </a:r>
            <a:r>
              <a:rPr lang="el-GR" altLang="el-GR" sz="2400" dirty="0">
                <a:solidFill>
                  <a:srgbClr val="FFFF99"/>
                </a:solidFill>
                <a:cs typeface="Times New Roman" panose="02020603050405020304" pitchFamily="18" charset="0"/>
              </a:rPr>
              <a:t>ιθίαση ή όγκος κύστης</a:t>
            </a:r>
          </a:p>
          <a:p>
            <a:pPr lvl="1">
              <a:lnSpc>
                <a:spcPct val="185000"/>
              </a:lnSpc>
            </a:pPr>
            <a:r>
              <a:rPr lang="el-GR" altLang="el-GR" sz="2400" dirty="0" smtClean="0">
                <a:solidFill>
                  <a:srgbClr val="FFFF99"/>
                </a:solidFill>
                <a:cs typeface="Times New Roman" panose="02020603050405020304" pitchFamily="18" charset="0"/>
              </a:rPr>
              <a:t>Αιματουρία </a:t>
            </a:r>
            <a:r>
              <a:rPr lang="en-US" altLang="el-GR" sz="2400" dirty="0" smtClean="0">
                <a:solidFill>
                  <a:srgbClr val="FFFF99"/>
                </a:solidFill>
                <a:cs typeface="Times New Roman" panose="02020603050405020304" pitchFamily="18" charset="0"/>
              </a:rPr>
              <a:t>(</a:t>
            </a:r>
            <a:r>
              <a:rPr lang="el-GR" altLang="el-GR" sz="2400" dirty="0" smtClean="0">
                <a:solidFill>
                  <a:srgbClr val="FFFF99"/>
                </a:solidFill>
                <a:cs typeface="Times New Roman" panose="02020603050405020304" pitchFamily="18" charset="0"/>
              </a:rPr>
              <a:t>πήγμα)</a:t>
            </a:r>
            <a:endParaRPr lang="el-GR" altLang="el-GR" sz="2400" dirty="0">
              <a:solidFill>
                <a:srgbClr val="FFFF99"/>
              </a:solidFill>
            </a:endParaRPr>
          </a:p>
          <a:p>
            <a:pPr lvl="1">
              <a:lnSpc>
                <a:spcPct val="185000"/>
              </a:lnSpc>
            </a:pPr>
            <a:r>
              <a:rPr lang="el-GR" altLang="el-GR" sz="2400" dirty="0">
                <a:solidFill>
                  <a:srgbClr val="FFFF99"/>
                </a:solidFill>
              </a:rPr>
              <a:t>Π</a:t>
            </a:r>
            <a:r>
              <a:rPr lang="el-GR" altLang="el-GR" sz="2400" dirty="0">
                <a:solidFill>
                  <a:srgbClr val="FFFF99"/>
                </a:solidFill>
                <a:cs typeface="Times New Roman" panose="02020603050405020304" pitchFamily="18" charset="0"/>
              </a:rPr>
              <a:t>αράλυση </a:t>
            </a:r>
            <a:r>
              <a:rPr lang="el-GR" altLang="el-GR" sz="2400" dirty="0" smtClean="0">
                <a:solidFill>
                  <a:srgbClr val="FFFF99"/>
                </a:solidFill>
                <a:cs typeface="Times New Roman" panose="02020603050405020304" pitchFamily="18" charset="0"/>
              </a:rPr>
              <a:t>(</a:t>
            </a:r>
            <a:r>
              <a:rPr lang="el-GR" altLang="el-GR" sz="2400" dirty="0" err="1" smtClean="0">
                <a:solidFill>
                  <a:srgbClr val="FFFF99"/>
                </a:solidFill>
                <a:cs typeface="Times New Roman" panose="02020603050405020304" pitchFamily="18" charset="0"/>
              </a:rPr>
              <a:t>νευρογενής</a:t>
            </a:r>
            <a:r>
              <a:rPr lang="el-GR" altLang="el-GR" sz="2400" dirty="0" smtClean="0">
                <a:solidFill>
                  <a:srgbClr val="FFFF99"/>
                </a:solidFill>
                <a:cs typeface="Times New Roman" panose="02020603050405020304" pitchFamily="18" charset="0"/>
              </a:rPr>
              <a:t> κύστη) </a:t>
            </a:r>
            <a:endParaRPr lang="el-GR" altLang="el-GR" sz="2400" dirty="0">
              <a:solidFill>
                <a:srgbClr val="FFFF99"/>
              </a:solidFill>
            </a:endParaRPr>
          </a:p>
          <a:p>
            <a:pPr lvl="1">
              <a:lnSpc>
                <a:spcPct val="185000"/>
              </a:lnSpc>
            </a:pPr>
            <a:r>
              <a:rPr lang="el-GR" altLang="el-GR" sz="2400" dirty="0">
                <a:solidFill>
                  <a:srgbClr val="FFFF99"/>
                </a:solidFill>
              </a:rPr>
              <a:t>Σ</a:t>
            </a:r>
            <a:r>
              <a:rPr lang="el-GR" altLang="el-GR" sz="2400" dirty="0">
                <a:solidFill>
                  <a:srgbClr val="FFFF99"/>
                </a:solidFill>
                <a:cs typeface="Times New Roman" panose="02020603050405020304" pitchFamily="18" charset="0"/>
              </a:rPr>
              <a:t>τενώματα </a:t>
            </a:r>
            <a:r>
              <a:rPr lang="el-GR" altLang="el-GR" sz="2400" dirty="0" smtClean="0">
                <a:solidFill>
                  <a:srgbClr val="FFFF99"/>
                </a:solidFill>
                <a:cs typeface="Times New Roman" panose="02020603050405020304" pitchFamily="18" charset="0"/>
              </a:rPr>
              <a:t>ουρήθρας</a:t>
            </a:r>
            <a:endParaRPr lang="el-GR" altLang="el-GR" sz="2400" dirty="0"/>
          </a:p>
        </p:txBody>
      </p:sp>
      <p:pic>
        <p:nvPicPr>
          <p:cNvPr id="789511" name="Picture 7" descr="prostate_gland1"/>
          <p:cNvPicPr>
            <a:picLocks noChangeAspect="1" noChangeArrowheads="1"/>
          </p:cNvPicPr>
          <p:nvPr/>
        </p:nvPicPr>
        <p:blipFill>
          <a:blip r:embed="rId3">
            <a:lum bright="-20000"/>
            <a:extLst>
              <a:ext uri="{28A0092B-C50C-407E-A947-70E740481C1C}">
                <a14:useLocalDpi xmlns:a14="http://schemas.microsoft.com/office/drawing/2010/main" val="0"/>
              </a:ext>
            </a:extLst>
          </a:blip>
          <a:srcRect/>
          <a:stretch>
            <a:fillRect/>
          </a:stretch>
        </p:blipFill>
        <p:spPr bwMode="auto">
          <a:xfrm>
            <a:off x="5292725" y="1773238"/>
            <a:ext cx="3851275" cy="2403475"/>
          </a:xfrm>
          <a:prstGeom prst="rect">
            <a:avLst/>
          </a:prstGeom>
          <a:noFill/>
          <a:extLst>
            <a:ext uri="{909E8E84-426E-40DD-AFC4-6F175D3DCCD1}">
              <a14:hiddenFill xmlns:a14="http://schemas.microsoft.com/office/drawing/2010/main">
                <a:solidFill>
                  <a:srgbClr val="FFFFFF"/>
                </a:solidFill>
              </a14:hiddenFill>
            </a:ext>
          </a:extLst>
        </p:spPr>
      </p:pic>
      <p:pic>
        <p:nvPicPr>
          <p:cNvPr id="789513" name="Picture 9" descr="IMGP465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163" y="4378325"/>
            <a:ext cx="3779837" cy="2479675"/>
          </a:xfrm>
          <a:prstGeom prst="rect">
            <a:avLst/>
          </a:prstGeom>
          <a:noFill/>
          <a:extLst>
            <a:ext uri="{909E8E84-426E-40DD-AFC4-6F175D3DCCD1}">
              <a14:hiddenFill xmlns:a14="http://schemas.microsoft.com/office/drawing/2010/main">
                <a:solidFill>
                  <a:srgbClr val="FFFFFF"/>
                </a:solidFill>
              </a14:hiddenFill>
            </a:ext>
          </a:extLst>
        </p:spPr>
      </p:pic>
      <p:sp>
        <p:nvSpPr>
          <p:cNvPr id="789514" name="Line 10"/>
          <p:cNvSpPr>
            <a:spLocks noChangeShapeType="1"/>
          </p:cNvSpPr>
          <p:nvPr/>
        </p:nvSpPr>
        <p:spPr bwMode="auto">
          <a:xfrm>
            <a:off x="0" y="1125538"/>
            <a:ext cx="9144000" cy="0"/>
          </a:xfrm>
          <a:prstGeom prst="line">
            <a:avLst/>
          </a:prstGeom>
          <a:noFill/>
          <a:ln w="28575">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0530" name="Rectangle 2"/>
          <p:cNvSpPr>
            <a:spLocks noGrp="1" noChangeArrowheads="1"/>
          </p:cNvSpPr>
          <p:nvPr>
            <p:ph type="title"/>
          </p:nvPr>
        </p:nvSpPr>
        <p:spPr>
          <a:xfrm>
            <a:off x="76200" y="76200"/>
            <a:ext cx="9067800" cy="831850"/>
          </a:xfrm>
        </p:spPr>
        <p:txBody>
          <a:bodyPr/>
          <a:lstStyle/>
          <a:p>
            <a:pPr>
              <a:lnSpc>
                <a:spcPct val="70000"/>
              </a:lnSpc>
            </a:pPr>
            <a:r>
              <a:rPr lang="el-GR" altLang="el-GR" sz="2800">
                <a:cs typeface="Times New Roman" panose="02020603050405020304" pitchFamily="18" charset="0"/>
              </a:rPr>
              <a:t>Επώδυνα σημεία ουροποιητικού συστήματος</a:t>
            </a:r>
            <a:r>
              <a:rPr lang="el-GR" altLang="el-GR" sz="2800"/>
              <a:t> </a:t>
            </a:r>
          </a:p>
        </p:txBody>
      </p:sp>
      <p:sp>
        <p:nvSpPr>
          <p:cNvPr id="790531" name="Rectangle 3"/>
          <p:cNvSpPr>
            <a:spLocks noGrp="1" noChangeArrowheads="1"/>
          </p:cNvSpPr>
          <p:nvPr>
            <p:ph type="body" idx="1"/>
          </p:nvPr>
        </p:nvSpPr>
        <p:spPr>
          <a:xfrm>
            <a:off x="539750" y="692696"/>
            <a:ext cx="6911975" cy="452437"/>
          </a:xfrm>
        </p:spPr>
        <p:txBody>
          <a:bodyPr/>
          <a:lstStyle/>
          <a:p>
            <a:pPr algn="ctr">
              <a:buFont typeface="Wingdings" panose="05000000000000000000" pitchFamily="2" charset="2"/>
              <a:buNone/>
            </a:pPr>
            <a:r>
              <a:rPr lang="el-GR" altLang="el-GR" sz="2400" u="sng" dirty="0"/>
              <a:t>Ο</a:t>
            </a:r>
            <a:r>
              <a:rPr lang="el-GR" altLang="el-GR" sz="2400" u="sng" dirty="0">
                <a:cs typeface="Times New Roman" panose="02020603050405020304" pitchFamily="18" charset="0"/>
              </a:rPr>
              <a:t>πίσθια</a:t>
            </a:r>
            <a:r>
              <a:rPr lang="el-GR" altLang="el-GR" sz="2400" dirty="0">
                <a:cs typeface="Times New Roman" panose="02020603050405020304" pitchFamily="18" charset="0"/>
              </a:rPr>
              <a:t> </a:t>
            </a:r>
            <a:r>
              <a:rPr lang="el-GR" altLang="el-GR" sz="2400" dirty="0" err="1">
                <a:cs typeface="Times New Roman" panose="02020603050405020304" pitchFamily="18" charset="0"/>
              </a:rPr>
              <a:t>ουρητηρικά</a:t>
            </a:r>
            <a:r>
              <a:rPr lang="el-GR" altLang="el-GR" sz="2400" dirty="0">
                <a:cs typeface="Times New Roman" panose="02020603050405020304" pitchFamily="18" charset="0"/>
              </a:rPr>
              <a:t> σημεία</a:t>
            </a:r>
            <a:r>
              <a:rPr lang="el-GR" altLang="el-GR" sz="2800" dirty="0">
                <a:cs typeface="Times New Roman" panose="02020603050405020304" pitchFamily="18" charset="0"/>
              </a:rPr>
              <a:t> </a:t>
            </a:r>
            <a:endParaRPr lang="el-GR" altLang="el-GR" sz="2800" dirty="0"/>
          </a:p>
        </p:txBody>
      </p:sp>
      <p:pic>
        <p:nvPicPr>
          <p:cNvPr id="790532" name="Picture 4" descr="msotw9_temp0"/>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1305903"/>
            <a:ext cx="8893175" cy="5363185"/>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sp>
        <p:nvSpPr>
          <p:cNvPr id="790533" name="Line 5"/>
          <p:cNvSpPr>
            <a:spLocks noChangeShapeType="1"/>
          </p:cNvSpPr>
          <p:nvPr/>
        </p:nvSpPr>
        <p:spPr bwMode="auto">
          <a:xfrm>
            <a:off x="0" y="692696"/>
            <a:ext cx="9144000" cy="0"/>
          </a:xfrm>
          <a:prstGeom prst="line">
            <a:avLst/>
          </a:prstGeom>
          <a:noFill/>
          <a:ln w="5715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1554" name="Rectangle 2"/>
          <p:cNvSpPr>
            <a:spLocks noGrp="1" noChangeArrowheads="1"/>
          </p:cNvSpPr>
          <p:nvPr>
            <p:ph type="title"/>
          </p:nvPr>
        </p:nvSpPr>
        <p:spPr>
          <a:xfrm>
            <a:off x="-23960" y="2395103"/>
            <a:ext cx="3746704" cy="1143000"/>
          </a:xfrm>
        </p:spPr>
        <p:txBody>
          <a:bodyPr/>
          <a:lstStyle/>
          <a:p>
            <a:r>
              <a:rPr lang="el-GR" altLang="el-GR" dirty="0" smtClean="0">
                <a:cs typeface="Times New Roman" panose="02020603050405020304" pitchFamily="18" charset="0"/>
              </a:rPr>
              <a:t>Πρόσθια  επώδυνα </a:t>
            </a:r>
            <a:r>
              <a:rPr lang="el-GR" altLang="el-GR" dirty="0">
                <a:cs typeface="Times New Roman" panose="02020603050405020304" pitchFamily="18" charset="0"/>
              </a:rPr>
              <a:t>σημεία ουροποιητικού συστήματος</a:t>
            </a:r>
            <a:r>
              <a:rPr lang="el-GR" altLang="el-GR" dirty="0"/>
              <a:t> </a:t>
            </a:r>
          </a:p>
        </p:txBody>
      </p:sp>
      <p:pic>
        <p:nvPicPr>
          <p:cNvPr id="791556" name="Picture 4" descr="msotw9_temp0"/>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779912" y="1"/>
            <a:ext cx="5204048" cy="7073900"/>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sp>
        <p:nvSpPr>
          <p:cNvPr id="791557" name="Oval 5"/>
          <p:cNvSpPr>
            <a:spLocks noChangeArrowheads="1"/>
          </p:cNvSpPr>
          <p:nvPr/>
        </p:nvSpPr>
        <p:spPr bwMode="auto">
          <a:xfrm flipH="1" flipV="1">
            <a:off x="7467600" y="4876800"/>
            <a:ext cx="76200" cy="76200"/>
          </a:xfrm>
          <a:prstGeom prst="ellipse">
            <a:avLst/>
          </a:prstGeom>
          <a:solidFill>
            <a:srgbClr val="0000FF"/>
          </a:solidFill>
          <a:ln>
            <a:noFill/>
          </a:ln>
          <a:effectLst>
            <a:outerShdw dist="107763" dir="2700000" algn="ctr" rotWithShape="0">
              <a:schemeClr val="bg2"/>
            </a:outerShdw>
          </a:effectLst>
          <a:extLst>
            <a:ext uri="{91240B29-F687-4F45-9708-019B960494DF}">
              <a14:hiddenLine xmlns:a14="http://schemas.microsoft.com/office/drawing/2010/main" w="57150">
                <a:solidFill>
                  <a:schemeClr val="bg2"/>
                </a:solidFill>
                <a:round/>
                <a:headEnd/>
                <a:tailEnd/>
              </a14:hiddenLine>
            </a:ext>
          </a:extLst>
        </p:spPr>
        <p:txBody>
          <a:bodyPr lIns="90488" tIns="44450" rIns="90488" bIns="44450" anchor="ctr">
            <a:spAutoFit/>
          </a:bodyPr>
          <a:lstStyle/>
          <a:p>
            <a:endParaRPr lang="el-G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a:xfrm>
            <a:off x="76200" y="76200"/>
            <a:ext cx="9067800" cy="688975"/>
          </a:xfrm>
        </p:spPr>
        <p:txBody>
          <a:bodyPr/>
          <a:lstStyle/>
          <a:p>
            <a:r>
              <a:rPr lang="el-GR" altLang="el-GR" sz="2800">
                <a:cs typeface="Times New Roman" panose="02020603050405020304" pitchFamily="18" charset="0"/>
              </a:rPr>
              <a:t>ΕΠΙΚΡΟΥΣΗ</a:t>
            </a:r>
            <a:r>
              <a:rPr lang="el-GR" altLang="el-GR" sz="2800"/>
              <a:t> ΝΕΦΡΩΝ</a:t>
            </a:r>
          </a:p>
        </p:txBody>
      </p:sp>
      <p:sp>
        <p:nvSpPr>
          <p:cNvPr id="792579" name="Rectangle 3"/>
          <p:cNvSpPr>
            <a:spLocks noGrp="1" noChangeArrowheads="1"/>
          </p:cNvSpPr>
          <p:nvPr>
            <p:ph type="body" idx="1"/>
          </p:nvPr>
        </p:nvSpPr>
        <p:spPr>
          <a:xfrm>
            <a:off x="381000" y="1341438"/>
            <a:ext cx="8305800" cy="5095875"/>
          </a:xfrm>
        </p:spPr>
        <p:txBody>
          <a:bodyPr/>
          <a:lstStyle/>
          <a:p>
            <a:r>
              <a:rPr lang="el-GR" altLang="el-GR" sz="2800"/>
              <a:t>Διαφορική διάγνωση </a:t>
            </a:r>
            <a:r>
              <a:rPr lang="el-GR" altLang="el-GR" sz="2800">
                <a:cs typeface="Times New Roman" panose="02020603050405020304" pitchFamily="18" charset="0"/>
              </a:rPr>
              <a:t>από διογκώσεις παρακειμένων οργάνων</a:t>
            </a:r>
            <a:endParaRPr lang="el-GR" altLang="el-GR" sz="2800"/>
          </a:p>
          <a:p>
            <a:pPr lvl="1" algn="just">
              <a:lnSpc>
                <a:spcPct val="205000"/>
              </a:lnSpc>
            </a:pPr>
            <a:r>
              <a:rPr lang="el-GR" altLang="el-GR" sz="2800">
                <a:solidFill>
                  <a:srgbClr val="FFFF99"/>
                </a:solidFill>
                <a:cs typeface="Times New Roman" panose="02020603050405020304" pitchFamily="18" charset="0"/>
              </a:rPr>
              <a:t>Σπληνομεγαλία</a:t>
            </a:r>
            <a:r>
              <a:rPr lang="el-GR" altLang="el-GR" sz="2800">
                <a:solidFill>
                  <a:srgbClr val="FFFF99"/>
                </a:solidFill>
              </a:rPr>
              <a:t> </a:t>
            </a:r>
            <a:r>
              <a:rPr lang="el-GR" altLang="el-GR" sz="2800">
                <a:solidFill>
                  <a:srgbClr val="FFFF99"/>
                </a:solidFill>
                <a:cs typeface="Times New Roman" panose="02020603050405020304" pitchFamily="18" charset="0"/>
              </a:rPr>
              <a:t> </a:t>
            </a:r>
            <a:endParaRPr lang="el-GR" altLang="el-GR" sz="2800">
              <a:solidFill>
                <a:srgbClr val="FFFF99"/>
              </a:solidFill>
            </a:endParaRPr>
          </a:p>
          <a:p>
            <a:pPr lvl="1" algn="just">
              <a:lnSpc>
                <a:spcPct val="205000"/>
              </a:lnSpc>
            </a:pPr>
            <a:r>
              <a:rPr lang="el-GR" altLang="el-GR" sz="2800">
                <a:solidFill>
                  <a:srgbClr val="FFFF99"/>
                </a:solidFill>
                <a:cs typeface="Times New Roman" panose="02020603050405020304" pitchFamily="18" charset="0"/>
              </a:rPr>
              <a:t>Ηπατομεγαλία</a:t>
            </a:r>
            <a:r>
              <a:rPr lang="el-GR" altLang="el-GR" sz="2800">
                <a:solidFill>
                  <a:srgbClr val="FFFF99"/>
                </a:solidFill>
              </a:rPr>
              <a:t> ;</a:t>
            </a:r>
            <a:endParaRPr lang="en-US" altLang="el-GR" sz="2800">
              <a:solidFill>
                <a:srgbClr val="FFFF99"/>
              </a:solidFill>
            </a:endParaRPr>
          </a:p>
          <a:p>
            <a:pPr lvl="1">
              <a:buFont typeface="Wingdings" panose="05000000000000000000" pitchFamily="2" charset="2"/>
              <a:buNone/>
            </a:pPr>
            <a:endParaRPr lang="el-GR" altLang="el-GR" sz="2800"/>
          </a:p>
          <a:p>
            <a:pPr lvl="1"/>
            <a:endParaRPr lang="el-GR" altLang="el-GR" sz="3600"/>
          </a:p>
          <a:p>
            <a:pPr lvl="1" algn="just">
              <a:lnSpc>
                <a:spcPct val="165000"/>
              </a:lnSpc>
            </a:pPr>
            <a:endParaRPr lang="en-US" altLang="el-GR">
              <a:solidFill>
                <a:srgbClr val="FFFF99"/>
              </a:solidFill>
            </a:endParaRPr>
          </a:p>
          <a:p>
            <a:pPr lvl="1"/>
            <a:endParaRPr lang="el-GR" altLang="el-GR" sz="3600"/>
          </a:p>
        </p:txBody>
      </p:sp>
      <p:sp>
        <p:nvSpPr>
          <p:cNvPr id="792583" name="Text Box 7"/>
          <p:cNvSpPr txBox="1">
            <a:spLocks noChangeArrowheads="1"/>
          </p:cNvSpPr>
          <p:nvPr/>
        </p:nvSpPr>
        <p:spPr bwMode="auto">
          <a:xfrm>
            <a:off x="28600" y="4509120"/>
            <a:ext cx="9144000" cy="2409121"/>
          </a:xfrm>
          <a:prstGeom prst="rect">
            <a:avLst/>
          </a:prstGeom>
          <a:solidFill>
            <a:srgbClr val="006666"/>
          </a:solidFill>
          <a:ln>
            <a:noFill/>
          </a:ln>
          <a:effectLst>
            <a:outerShdw dist="107763" dir="2700000" algn="ctr" rotWithShape="0">
              <a:schemeClr val="bg2"/>
            </a:outerShdw>
          </a:effectLst>
          <a:extLst>
            <a:ext uri="{91240B29-F687-4F45-9708-019B960494DF}">
              <a14:hiddenLine xmlns:a14="http://schemas.microsoft.com/office/drawing/2010/main" w="57150">
                <a:solidFill>
                  <a:srgbClr val="FF0066"/>
                </a:solidFill>
                <a:miter lim="800000"/>
                <a:headEnd/>
                <a:tailEnd/>
              </a14:hiddenLine>
            </a:ext>
          </a:extLst>
        </p:spPr>
        <p:txBody>
          <a:bodyPr lIns="90488" tIns="44450" rIns="90488" bIns="44450">
            <a:spAutoFit/>
          </a:bodyPr>
          <a:lstStyle/>
          <a:p>
            <a:pPr>
              <a:lnSpc>
                <a:spcPct val="125000"/>
              </a:lnSpc>
              <a:spcBef>
                <a:spcPct val="50000"/>
              </a:spcBef>
            </a:pPr>
            <a:r>
              <a:rPr lang="el-GR" altLang="el-GR" sz="2800" dirty="0"/>
              <a:t>Μεταξύ αμβλύτητας νεφρού και φυσιολογικής σπληνικής ή </a:t>
            </a:r>
            <a:r>
              <a:rPr lang="el-GR" altLang="el-GR" sz="2800" u="sng" dirty="0"/>
              <a:t>ηπατικής</a:t>
            </a:r>
            <a:r>
              <a:rPr lang="el-GR" altLang="el-GR" sz="2800" dirty="0"/>
              <a:t> αμβλύτητας παρεμβάλλεται περιοχή </a:t>
            </a:r>
            <a:r>
              <a:rPr lang="el-GR" altLang="el-GR" sz="2800" u="sng" dirty="0"/>
              <a:t>τυμπανικού ήχου </a:t>
            </a:r>
            <a:r>
              <a:rPr lang="el-GR" altLang="el-GR" sz="2800" dirty="0"/>
              <a:t>που αντιστοιχεί </a:t>
            </a:r>
            <a:endParaRPr lang="el-GR" altLang="el-GR" sz="2800" dirty="0" smtClean="0"/>
          </a:p>
          <a:p>
            <a:pPr>
              <a:lnSpc>
                <a:spcPct val="125000"/>
              </a:lnSpc>
              <a:spcBef>
                <a:spcPct val="50000"/>
              </a:spcBef>
            </a:pPr>
            <a:r>
              <a:rPr lang="el-GR" altLang="el-GR" sz="2800" dirty="0" smtClean="0"/>
              <a:t>στην </a:t>
            </a:r>
            <a:r>
              <a:rPr lang="el-GR" altLang="el-GR" sz="2800" dirty="0"/>
              <a:t>αριστερά ή δεξιά </a:t>
            </a:r>
            <a:r>
              <a:rPr lang="el-GR" altLang="el-GR" sz="2800" dirty="0" err="1"/>
              <a:t>κολική</a:t>
            </a:r>
            <a:r>
              <a:rPr lang="el-GR" altLang="el-GR" sz="2800" dirty="0"/>
              <a:t> καμπή.</a:t>
            </a:r>
          </a:p>
        </p:txBody>
      </p:sp>
      <p:sp>
        <p:nvSpPr>
          <p:cNvPr id="792584" name="Line 8"/>
          <p:cNvSpPr>
            <a:spLocks noChangeShapeType="1"/>
          </p:cNvSpPr>
          <p:nvPr/>
        </p:nvSpPr>
        <p:spPr bwMode="auto">
          <a:xfrm>
            <a:off x="0" y="836613"/>
            <a:ext cx="9144000" cy="0"/>
          </a:xfrm>
          <a:prstGeom prst="line">
            <a:avLst/>
          </a:prstGeom>
          <a:noFill/>
          <a:ln w="28575">
            <a:solidFill>
              <a:schemeClr val="accent1"/>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11560" y="116633"/>
            <a:ext cx="7848872" cy="504055"/>
          </a:xfrm>
        </p:spPr>
        <p:txBody>
          <a:bodyPr/>
          <a:lstStyle/>
          <a:p>
            <a:r>
              <a:rPr lang="el-GR" dirty="0" smtClean="0"/>
              <a:t>ΑΝΑΤΟΜΙΑ – ΤΟΠΟΓΡΑΦΙΑ ΝΕΦΡΩΝ</a:t>
            </a:r>
            <a:endParaRPr lang="el-GR" dirty="0"/>
          </a:p>
        </p:txBody>
      </p:sp>
      <p:pic>
        <p:nvPicPr>
          <p:cNvPr id="12" name="Εικόνα 11"/>
          <p:cNvPicPr>
            <a:picLocks noChangeAspect="1"/>
          </p:cNvPicPr>
          <p:nvPr/>
        </p:nvPicPr>
        <p:blipFill>
          <a:blip r:embed="rId2"/>
          <a:stretch>
            <a:fillRect/>
          </a:stretch>
        </p:blipFill>
        <p:spPr>
          <a:xfrm>
            <a:off x="1187624" y="1031752"/>
            <a:ext cx="6984776" cy="5639457"/>
          </a:xfrm>
          <a:prstGeom prst="rect">
            <a:avLst/>
          </a:prstGeom>
        </p:spPr>
      </p:pic>
    </p:spTree>
    <p:extLst>
      <p:ext uri="{BB962C8B-B14F-4D97-AF65-F5344CB8AC3E}">
        <p14:creationId xmlns:p14="http://schemas.microsoft.com/office/powerpoint/2010/main" val="209766026"/>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4676" name="Rectangle 4"/>
          <p:cNvSpPr>
            <a:spLocks noGrp="1" noChangeArrowheads="1"/>
          </p:cNvSpPr>
          <p:nvPr>
            <p:ph type="title"/>
          </p:nvPr>
        </p:nvSpPr>
        <p:spPr/>
        <p:txBody>
          <a:bodyPr/>
          <a:lstStyle/>
          <a:p>
            <a:r>
              <a:rPr lang="el-GR" altLang="el-GR" sz="3600">
                <a:cs typeface="Times New Roman" panose="02020603050405020304" pitchFamily="18" charset="0"/>
              </a:rPr>
              <a:t>ΕΠΙΚΡΟΥΣΗ</a:t>
            </a:r>
            <a:r>
              <a:rPr lang="el-GR" altLang="el-GR" sz="3600"/>
              <a:t> ΝΕΦΡΩΝ</a:t>
            </a:r>
          </a:p>
        </p:txBody>
      </p:sp>
      <p:sp>
        <p:nvSpPr>
          <p:cNvPr id="924677" name="Rectangle 5"/>
          <p:cNvSpPr>
            <a:spLocks noGrp="1" noChangeArrowheads="1"/>
          </p:cNvSpPr>
          <p:nvPr>
            <p:ph type="body" sz="half" idx="1"/>
          </p:nvPr>
        </p:nvSpPr>
        <p:spPr>
          <a:xfrm>
            <a:off x="0" y="2060575"/>
            <a:ext cx="5786438" cy="3525838"/>
          </a:xfrm>
        </p:spPr>
        <p:txBody>
          <a:bodyPr/>
          <a:lstStyle/>
          <a:p>
            <a:pPr>
              <a:lnSpc>
                <a:spcPct val="145000"/>
              </a:lnSpc>
            </a:pPr>
            <a:r>
              <a:rPr lang="el-GR" altLang="el-GR" sz="3200">
                <a:cs typeface="Times New Roman" panose="02020603050405020304" pitchFamily="18" charset="0"/>
              </a:rPr>
              <a:t>Σημείο Giordano: </a:t>
            </a:r>
            <a:endParaRPr lang="el-GR" altLang="el-GR" sz="3200"/>
          </a:p>
          <a:p>
            <a:pPr lvl="1">
              <a:lnSpc>
                <a:spcPct val="145000"/>
              </a:lnSpc>
            </a:pPr>
            <a:r>
              <a:rPr lang="el-GR" altLang="el-GR" sz="2800">
                <a:solidFill>
                  <a:srgbClr val="FFFF99"/>
                </a:solidFill>
                <a:cs typeface="Times New Roman" panose="02020603050405020304" pitchFamily="18" charset="0"/>
              </a:rPr>
              <a:t>φλεγμονώδεις παθήσεις νεφρών</a:t>
            </a:r>
            <a:endParaRPr lang="el-GR" altLang="el-GR" sz="2800">
              <a:solidFill>
                <a:srgbClr val="FFFF99"/>
              </a:solidFill>
            </a:endParaRPr>
          </a:p>
          <a:p>
            <a:pPr lvl="1">
              <a:lnSpc>
                <a:spcPct val="145000"/>
              </a:lnSpc>
            </a:pPr>
            <a:r>
              <a:rPr lang="el-GR" altLang="el-GR" sz="2800">
                <a:solidFill>
                  <a:srgbClr val="FFFF99"/>
                </a:solidFill>
                <a:cs typeface="Times New Roman" panose="02020603050405020304" pitchFamily="18" charset="0"/>
              </a:rPr>
              <a:t>περινεφρικό απόστημα</a:t>
            </a:r>
            <a:endParaRPr lang="el-GR" altLang="el-GR" sz="2800">
              <a:solidFill>
                <a:srgbClr val="FFFF99"/>
              </a:solidFill>
            </a:endParaRPr>
          </a:p>
          <a:p>
            <a:pPr lvl="1">
              <a:lnSpc>
                <a:spcPct val="145000"/>
              </a:lnSpc>
            </a:pPr>
            <a:r>
              <a:rPr lang="el-GR" altLang="el-GR" sz="2800">
                <a:solidFill>
                  <a:srgbClr val="FFFF99"/>
                </a:solidFill>
                <a:cs typeface="Times New Roman" panose="02020603050405020304" pitchFamily="18" charset="0"/>
              </a:rPr>
              <a:t>αποφρακτικές ουροπάθειες  </a:t>
            </a:r>
            <a:endParaRPr lang="el-GR" altLang="el-GR" sz="2800">
              <a:solidFill>
                <a:srgbClr val="FFFF99"/>
              </a:solidFill>
            </a:endParaRPr>
          </a:p>
          <a:p>
            <a:pPr lvl="1">
              <a:lnSpc>
                <a:spcPct val="145000"/>
              </a:lnSpc>
            </a:pPr>
            <a:r>
              <a:rPr lang="el-GR" altLang="el-GR" sz="2800">
                <a:solidFill>
                  <a:srgbClr val="FFFF99"/>
                </a:solidFill>
              </a:rPr>
              <a:t> </a:t>
            </a:r>
            <a:r>
              <a:rPr lang="el-GR" altLang="el-GR" sz="2800">
                <a:solidFill>
                  <a:srgbClr val="FFFF99"/>
                </a:solidFill>
                <a:cs typeface="Times New Roman" panose="02020603050405020304" pitchFamily="18" charset="0"/>
              </a:rPr>
              <a:t>έμφρακτο νεφρού</a:t>
            </a:r>
            <a:r>
              <a:rPr lang="el-GR" altLang="el-GR" sz="2800">
                <a:cs typeface="Times New Roman" panose="02020603050405020304" pitchFamily="18" charset="0"/>
              </a:rPr>
              <a:t>.</a:t>
            </a:r>
          </a:p>
        </p:txBody>
      </p:sp>
      <p:pic>
        <p:nvPicPr>
          <p:cNvPr id="924679" name="Picture 7" descr="msotw9_temp0"/>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651500" y="1338263"/>
            <a:ext cx="3492500" cy="23368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sp>
        <p:nvSpPr>
          <p:cNvPr id="924681" name="AutoShape 9" descr="F74046-006-f005"/>
          <p:cNvSpPr>
            <a:spLocks noChangeAspect="1" noChangeArrowheads="1"/>
          </p:cNvSpPr>
          <p:nvPr/>
        </p:nvSpPr>
        <p:spPr bwMode="auto">
          <a:xfrm>
            <a:off x="2200275" y="2509838"/>
            <a:ext cx="4743450" cy="18383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l-GR"/>
          </a:p>
        </p:txBody>
      </p:sp>
      <p:pic>
        <p:nvPicPr>
          <p:cNvPr id="924687"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1500" y="4175125"/>
            <a:ext cx="3492500" cy="2366963"/>
          </a:xfrm>
          <a:prstGeom prst="rect">
            <a:avLst/>
          </a:prstGeom>
          <a:noFill/>
          <a:extLst>
            <a:ext uri="{909E8E84-426E-40DD-AFC4-6F175D3DCCD1}">
              <a14:hiddenFill xmlns:a14="http://schemas.microsoft.com/office/drawing/2010/main">
                <a:solidFill>
                  <a:srgbClr val="FFFFFF"/>
                </a:solidFill>
              </a14:hiddenFill>
            </a:ext>
          </a:extLst>
        </p:spPr>
      </p:pic>
      <p:sp>
        <p:nvSpPr>
          <p:cNvPr id="924688" name="Line 16"/>
          <p:cNvSpPr>
            <a:spLocks noChangeShapeType="1"/>
          </p:cNvSpPr>
          <p:nvPr/>
        </p:nvSpPr>
        <p:spPr bwMode="auto">
          <a:xfrm>
            <a:off x="0" y="981075"/>
            <a:ext cx="9144000" cy="0"/>
          </a:xfrm>
          <a:prstGeom prst="line">
            <a:avLst/>
          </a:prstGeom>
          <a:noFill/>
          <a:ln w="28575">
            <a:solidFill>
              <a:schemeClr val="accent1"/>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07618" name="Rectangle 2"/>
          <p:cNvSpPr>
            <a:spLocks noGrp="1" noChangeArrowheads="1"/>
          </p:cNvSpPr>
          <p:nvPr>
            <p:ph type="title"/>
          </p:nvPr>
        </p:nvSpPr>
        <p:spPr/>
        <p:txBody>
          <a:bodyPr/>
          <a:lstStyle/>
          <a:p>
            <a:r>
              <a:rPr lang="el-GR" altLang="el-GR" sz="3600">
                <a:cs typeface="Times New Roman" panose="02020603050405020304" pitchFamily="18" charset="0"/>
              </a:rPr>
              <a:t>Επίκρουση ουροδόχου κύστης</a:t>
            </a:r>
            <a:r>
              <a:rPr lang="el-GR" altLang="el-GR" sz="1800"/>
              <a:t> </a:t>
            </a:r>
          </a:p>
        </p:txBody>
      </p:sp>
      <p:sp>
        <p:nvSpPr>
          <p:cNvPr id="1007619" name="Rectangle 3"/>
          <p:cNvSpPr>
            <a:spLocks noGrp="1" noChangeArrowheads="1"/>
          </p:cNvSpPr>
          <p:nvPr>
            <p:ph type="body" idx="1"/>
          </p:nvPr>
        </p:nvSpPr>
        <p:spPr>
          <a:xfrm>
            <a:off x="0" y="1066800"/>
            <a:ext cx="8978900" cy="1785938"/>
          </a:xfrm>
        </p:spPr>
        <p:txBody>
          <a:bodyPr/>
          <a:lstStyle/>
          <a:p>
            <a:r>
              <a:rPr lang="el-GR" altLang="el-GR" sz="2800"/>
              <a:t>ΔΔ </a:t>
            </a:r>
            <a:r>
              <a:rPr lang="el-GR" altLang="el-GR" sz="2800">
                <a:solidFill>
                  <a:schemeClr val="tx2"/>
                </a:solidFill>
              </a:rPr>
              <a:t>επίσχεσης</a:t>
            </a:r>
            <a:r>
              <a:rPr lang="el-GR" altLang="el-GR" sz="2800"/>
              <a:t> από </a:t>
            </a:r>
            <a:r>
              <a:rPr lang="el-GR" altLang="el-GR" sz="2800">
                <a:solidFill>
                  <a:srgbClr val="99FF33"/>
                </a:solidFill>
              </a:rPr>
              <a:t>ανουρία</a:t>
            </a:r>
          </a:p>
          <a:p>
            <a:pPr>
              <a:lnSpc>
                <a:spcPct val="105000"/>
              </a:lnSpc>
            </a:pPr>
            <a:r>
              <a:rPr lang="el-GR" altLang="el-GR" sz="2800"/>
              <a:t>ΔΔ </a:t>
            </a:r>
            <a:r>
              <a:rPr lang="el-GR" altLang="el-GR" sz="2800">
                <a:solidFill>
                  <a:schemeClr val="tx2"/>
                </a:solidFill>
              </a:rPr>
              <a:t>επίσχεσης</a:t>
            </a:r>
            <a:r>
              <a:rPr lang="el-GR" altLang="el-GR" sz="2800"/>
              <a:t> από ασκίτη</a:t>
            </a:r>
            <a:endParaRPr lang="el-GR" altLang="el-GR" sz="2800">
              <a:solidFill>
                <a:srgbClr val="079FA3"/>
              </a:solidFill>
            </a:endParaRPr>
          </a:p>
          <a:p>
            <a:endParaRPr lang="el-GR" altLang="el-GR" sz="5400"/>
          </a:p>
        </p:txBody>
      </p:sp>
      <p:sp>
        <p:nvSpPr>
          <p:cNvPr id="1007620" name="Oval 4"/>
          <p:cNvSpPr>
            <a:spLocks noChangeArrowheads="1"/>
          </p:cNvSpPr>
          <p:nvPr/>
        </p:nvSpPr>
        <p:spPr bwMode="auto">
          <a:xfrm>
            <a:off x="827088" y="5157788"/>
            <a:ext cx="1905000" cy="1371600"/>
          </a:xfrm>
          <a:prstGeom prst="ellipse">
            <a:avLst/>
          </a:prstGeom>
          <a:solidFill>
            <a:schemeClr val="accent1"/>
          </a:solidFill>
          <a:ln>
            <a:noFill/>
          </a:ln>
          <a:effectLst/>
          <a:extLst>
            <a:ext uri="{91240B29-F687-4F45-9708-019B960494DF}">
              <a14:hiddenLine xmlns:a14="http://schemas.microsoft.com/office/drawing/2010/main" w="57150">
                <a:solidFill>
                  <a:srgbClr val="FF0066"/>
                </a:solid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nchor="ctr">
            <a:spAutoFit/>
          </a:bodyPr>
          <a:lstStyle/>
          <a:p>
            <a:endParaRPr lang="el-GR"/>
          </a:p>
        </p:txBody>
      </p:sp>
      <p:sp>
        <p:nvSpPr>
          <p:cNvPr id="1007623" name="Text Box 7"/>
          <p:cNvSpPr txBox="1">
            <a:spLocks noChangeArrowheads="1"/>
          </p:cNvSpPr>
          <p:nvPr/>
        </p:nvSpPr>
        <p:spPr bwMode="auto">
          <a:xfrm>
            <a:off x="457200" y="2590800"/>
            <a:ext cx="2286000" cy="400050"/>
          </a:xfrm>
          <a:prstGeom prst="rect">
            <a:avLst/>
          </a:prstGeom>
          <a:solidFill>
            <a:schemeClr val="bg1"/>
          </a:solidFill>
          <a:ln>
            <a:noFill/>
          </a:ln>
          <a:effectLst>
            <a:outerShdw dist="107763" dir="2700000" algn="ctr" rotWithShape="0">
              <a:schemeClr val="bg2"/>
            </a:outerShdw>
          </a:effectLst>
          <a:extLst>
            <a:ext uri="{91240B29-F687-4F45-9708-019B960494DF}">
              <a14:hiddenLine xmlns:a14="http://schemas.microsoft.com/office/drawing/2010/main" w="57150">
                <a:solidFill>
                  <a:srgbClr val="FF0066"/>
                </a:solidFill>
                <a:miter lim="800000"/>
                <a:headEnd/>
                <a:tailEnd/>
              </a14:hiddenLine>
            </a:ext>
          </a:extLst>
        </p:spPr>
        <p:txBody>
          <a:bodyPr lIns="90488" tIns="44450" rIns="90488" bIns="44450">
            <a:spAutoFit/>
          </a:bodyPr>
          <a:lstStyle/>
          <a:p>
            <a:pPr>
              <a:spcBef>
                <a:spcPct val="50000"/>
              </a:spcBef>
            </a:pPr>
            <a:endParaRPr lang="el-GR" altLang="el-GR"/>
          </a:p>
        </p:txBody>
      </p:sp>
      <p:grpSp>
        <p:nvGrpSpPr>
          <p:cNvPr id="1007631" name="Group 15"/>
          <p:cNvGrpSpPr>
            <a:grpSpLocks/>
          </p:cNvGrpSpPr>
          <p:nvPr/>
        </p:nvGrpSpPr>
        <p:grpSpPr bwMode="auto">
          <a:xfrm>
            <a:off x="179388" y="2276475"/>
            <a:ext cx="2738437" cy="1792288"/>
            <a:chOff x="204" y="2777"/>
            <a:chExt cx="1725" cy="1129"/>
          </a:xfrm>
        </p:grpSpPr>
        <p:sp>
          <p:nvSpPr>
            <p:cNvPr id="1007621" name="Oval 5"/>
            <p:cNvSpPr>
              <a:spLocks noChangeArrowheads="1"/>
            </p:cNvSpPr>
            <p:nvPr/>
          </p:nvSpPr>
          <p:spPr bwMode="auto">
            <a:xfrm>
              <a:off x="385" y="2777"/>
              <a:ext cx="1344" cy="960"/>
            </a:xfrm>
            <a:prstGeom prst="ellipse">
              <a:avLst/>
            </a:prstGeom>
            <a:solidFill>
              <a:schemeClr val="accent1"/>
            </a:solidFill>
            <a:ln>
              <a:noFill/>
            </a:ln>
            <a:effectLst>
              <a:outerShdw dist="107763" dir="2700000" algn="ctr" rotWithShape="0">
                <a:schemeClr val="bg2"/>
              </a:outerShdw>
            </a:effectLst>
            <a:extLst>
              <a:ext uri="{91240B29-F687-4F45-9708-019B960494DF}">
                <a14:hiddenLine xmlns:a14="http://schemas.microsoft.com/office/drawing/2010/main" w="57150">
                  <a:solidFill>
                    <a:srgbClr val="FF0066"/>
                  </a:solidFill>
                  <a:round/>
                  <a:headEnd/>
                  <a:tailEnd/>
                </a14:hiddenLine>
              </a:ext>
            </a:extLst>
          </p:spPr>
          <p:txBody>
            <a:bodyPr lIns="90488" tIns="44450" rIns="90488" bIns="44450" anchor="ctr">
              <a:spAutoFit/>
            </a:bodyPr>
            <a:lstStyle/>
            <a:p>
              <a:endParaRPr lang="el-GR"/>
            </a:p>
          </p:txBody>
        </p:sp>
        <p:sp>
          <p:nvSpPr>
            <p:cNvPr id="1007625" name="Oval 9"/>
            <p:cNvSpPr>
              <a:spLocks noChangeArrowheads="1"/>
            </p:cNvSpPr>
            <p:nvPr/>
          </p:nvSpPr>
          <p:spPr bwMode="auto">
            <a:xfrm>
              <a:off x="204" y="3294"/>
              <a:ext cx="1725" cy="612"/>
            </a:xfrm>
            <a:prstGeom prst="ellipse">
              <a:avLst/>
            </a:prstGeom>
            <a:solidFill>
              <a:schemeClr val="bg1"/>
            </a:solidFill>
            <a:ln>
              <a:noFill/>
            </a:ln>
            <a:effectLst/>
            <a:extLst>
              <a:ext uri="{91240B29-F687-4F45-9708-019B960494DF}">
                <a14:hiddenLine xmlns:a14="http://schemas.microsoft.com/office/drawing/2010/main" w="57150">
                  <a:solidFill>
                    <a:srgbClr val="FF0066"/>
                  </a:solid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nchor="ctr">
              <a:spAutoFit/>
            </a:bodyPr>
            <a:lstStyle/>
            <a:p>
              <a:r>
                <a:rPr lang="el-GR" altLang="el-GR"/>
                <a:t>Αμβλύτητα ουροδόχου</a:t>
              </a:r>
            </a:p>
          </p:txBody>
        </p:sp>
      </p:grpSp>
      <p:sp>
        <p:nvSpPr>
          <p:cNvPr id="1007626" name="Line 10"/>
          <p:cNvSpPr>
            <a:spLocks noChangeShapeType="1"/>
          </p:cNvSpPr>
          <p:nvPr/>
        </p:nvSpPr>
        <p:spPr bwMode="auto">
          <a:xfrm>
            <a:off x="0" y="4267200"/>
            <a:ext cx="3962400" cy="0"/>
          </a:xfrm>
          <a:prstGeom prst="line">
            <a:avLst/>
          </a:prstGeom>
          <a:noFill/>
          <a:ln w="76200" cmpd="tri">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
        <p:nvSpPr>
          <p:cNvPr id="1007627" name="Line 11"/>
          <p:cNvSpPr>
            <a:spLocks noChangeShapeType="1"/>
          </p:cNvSpPr>
          <p:nvPr/>
        </p:nvSpPr>
        <p:spPr bwMode="auto">
          <a:xfrm flipV="1">
            <a:off x="0" y="4292600"/>
            <a:ext cx="9144000" cy="0"/>
          </a:xfrm>
          <a:prstGeom prst="line">
            <a:avLst/>
          </a:prstGeom>
          <a:noFill/>
          <a:ln w="76200" cmpd="tri">
            <a:solidFill>
              <a:schemeClr val="tx1"/>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
        <p:nvSpPr>
          <p:cNvPr id="1007628" name="Text Box 12"/>
          <p:cNvSpPr txBox="1">
            <a:spLocks noChangeArrowheads="1"/>
          </p:cNvSpPr>
          <p:nvPr/>
        </p:nvSpPr>
        <p:spPr bwMode="auto">
          <a:xfrm>
            <a:off x="323850" y="4941888"/>
            <a:ext cx="2881313" cy="838200"/>
          </a:xfrm>
          <a:prstGeom prst="rect">
            <a:avLst/>
          </a:prstGeom>
          <a:solidFill>
            <a:schemeClr val="bg1"/>
          </a:solidFill>
          <a:ln>
            <a:noFill/>
          </a:ln>
          <a:effectLst/>
          <a:extLst>
            <a:ext uri="{91240B29-F687-4F45-9708-019B960494DF}">
              <a14:hiddenLine xmlns:a14="http://schemas.microsoft.com/office/drawing/2010/main" w="57150">
                <a:solidFill>
                  <a:srgbClr val="FF0066"/>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spAutoFit/>
          </a:bodyPr>
          <a:lstStyle/>
          <a:p>
            <a:pPr>
              <a:lnSpc>
                <a:spcPct val="205000"/>
              </a:lnSpc>
              <a:spcBef>
                <a:spcPct val="50000"/>
              </a:spcBef>
            </a:pPr>
            <a:r>
              <a:rPr lang="el-GR" altLang="el-GR"/>
              <a:t>Αμβλύτητα ασκίτη</a:t>
            </a:r>
          </a:p>
        </p:txBody>
      </p:sp>
      <p:pic>
        <p:nvPicPr>
          <p:cNvPr id="1007629"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1341438"/>
            <a:ext cx="3457575" cy="2651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pic>
      <p:pic>
        <p:nvPicPr>
          <p:cNvPr id="1007633"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4433888"/>
            <a:ext cx="3070225" cy="2424112"/>
          </a:xfrm>
          <a:prstGeom prst="rect">
            <a:avLst/>
          </a:prstGeom>
          <a:noFill/>
          <a:extLst>
            <a:ext uri="{909E8E84-426E-40DD-AFC4-6F175D3DCCD1}">
              <a14:hiddenFill xmlns:a14="http://schemas.microsoft.com/office/drawing/2010/main">
                <a:solidFill>
                  <a:srgbClr val="FFFFFF"/>
                </a:solidFill>
              </a14:hiddenFill>
            </a:ext>
          </a:extLst>
        </p:spPr>
      </p:pic>
      <p:sp>
        <p:nvSpPr>
          <p:cNvPr id="1007634" name="Line 18"/>
          <p:cNvSpPr>
            <a:spLocks noChangeShapeType="1"/>
          </p:cNvSpPr>
          <p:nvPr/>
        </p:nvSpPr>
        <p:spPr bwMode="auto">
          <a:xfrm>
            <a:off x="0" y="981075"/>
            <a:ext cx="9144000" cy="0"/>
          </a:xfrm>
          <a:prstGeom prst="line">
            <a:avLst/>
          </a:prstGeom>
          <a:noFill/>
          <a:ln w="38100">
            <a:solidFill>
              <a:schemeClr val="accent1"/>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pic>
        <p:nvPicPr>
          <p:cNvPr id="15"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192" y="4432906"/>
            <a:ext cx="2794339" cy="2425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4626" name="Rectangle 2"/>
          <p:cNvSpPr>
            <a:spLocks noGrp="1" noChangeArrowheads="1"/>
          </p:cNvSpPr>
          <p:nvPr>
            <p:ph type="title"/>
          </p:nvPr>
        </p:nvSpPr>
        <p:spPr/>
        <p:txBody>
          <a:bodyPr/>
          <a:lstStyle/>
          <a:p>
            <a:r>
              <a:rPr lang="el-GR" altLang="el-GR" u="sng">
                <a:cs typeface="Times New Roman" panose="02020603050405020304" pitchFamily="18" charset="0"/>
              </a:rPr>
              <a:t>ΑΚΡΟΑΣΗ</a:t>
            </a:r>
            <a:r>
              <a:rPr lang="el-GR" altLang="el-GR" u="sng"/>
              <a:t> ΝΕΦΡΩΝ</a:t>
            </a:r>
          </a:p>
        </p:txBody>
      </p:sp>
      <p:sp>
        <p:nvSpPr>
          <p:cNvPr id="794631" name="Rectangle 7"/>
          <p:cNvSpPr>
            <a:spLocks noGrp="1" noChangeArrowheads="1"/>
          </p:cNvSpPr>
          <p:nvPr>
            <p:ph sz="half" idx="1"/>
          </p:nvPr>
        </p:nvSpPr>
        <p:spPr>
          <a:xfrm>
            <a:off x="9525" y="1341438"/>
            <a:ext cx="8978900" cy="1776412"/>
          </a:xfrm>
        </p:spPr>
        <p:txBody>
          <a:bodyPr/>
          <a:lstStyle/>
          <a:p>
            <a:r>
              <a:rPr lang="el-GR" altLang="el-GR" sz="2800" dirty="0"/>
              <a:t>Φ</a:t>
            </a:r>
            <a:r>
              <a:rPr lang="el-GR" altLang="el-GR" sz="2800" dirty="0">
                <a:cs typeface="Times New Roman" panose="02020603050405020304" pitchFamily="18" charset="0"/>
              </a:rPr>
              <a:t>ύσημα στένωσης νεφρικών </a:t>
            </a:r>
            <a:r>
              <a:rPr lang="el-GR" altLang="el-GR" sz="2800" dirty="0"/>
              <a:t>αρτηριών</a:t>
            </a:r>
          </a:p>
          <a:p>
            <a:endParaRPr lang="el-GR" altLang="el-GR" sz="2800" dirty="0"/>
          </a:p>
          <a:p>
            <a:pPr lvl="1">
              <a:lnSpc>
                <a:spcPct val="115000"/>
              </a:lnSpc>
            </a:pPr>
            <a:r>
              <a:rPr lang="el-GR" altLang="el-GR" sz="2400" dirty="0">
                <a:latin typeface="Arial Narrow" panose="020B0606020202030204" pitchFamily="34" charset="0"/>
              </a:rPr>
              <a:t>Η ακρόαση νεφρικών αρτηριών </a:t>
            </a:r>
            <a:r>
              <a:rPr lang="el-GR" altLang="el-GR" sz="2400" dirty="0">
                <a:solidFill>
                  <a:schemeClr val="tx2"/>
                </a:solidFill>
                <a:latin typeface="Arial Narrow" panose="020B0606020202030204" pitchFamily="34" charset="0"/>
              </a:rPr>
              <a:t>δεν πρέπει να παραλείπεται</a:t>
            </a:r>
            <a:r>
              <a:rPr lang="el-GR" altLang="el-GR" sz="2400" dirty="0">
                <a:latin typeface="Arial Narrow" panose="020B0606020202030204" pitchFamily="34" charset="0"/>
              </a:rPr>
              <a:t> σε </a:t>
            </a:r>
            <a:r>
              <a:rPr lang="el-GR" altLang="el-GR" sz="2400" dirty="0">
                <a:solidFill>
                  <a:schemeClr val="tx2"/>
                </a:solidFill>
                <a:latin typeface="Arial Narrow" panose="020B0606020202030204" pitchFamily="34" charset="0"/>
              </a:rPr>
              <a:t>υπερτασικούς </a:t>
            </a:r>
            <a:r>
              <a:rPr lang="el-GR" altLang="el-GR" sz="2400" dirty="0">
                <a:latin typeface="Arial Narrow" panose="020B0606020202030204" pitchFamily="34" charset="0"/>
              </a:rPr>
              <a:t>ασθενείς</a:t>
            </a:r>
          </a:p>
        </p:txBody>
      </p:sp>
      <p:pic>
        <p:nvPicPr>
          <p:cNvPr id="794632" name="Picture 8"/>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80975" y="3357563"/>
            <a:ext cx="8963025" cy="3500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pic>
      <p:sp>
        <p:nvSpPr>
          <p:cNvPr id="794634" name="Line 10"/>
          <p:cNvSpPr>
            <a:spLocks noChangeShapeType="1"/>
          </p:cNvSpPr>
          <p:nvPr/>
        </p:nvSpPr>
        <p:spPr bwMode="auto">
          <a:xfrm>
            <a:off x="0" y="836613"/>
            <a:ext cx="9144000" cy="0"/>
          </a:xfrm>
          <a:prstGeom prst="line">
            <a:avLst/>
          </a:prstGeom>
          <a:noFill/>
          <a:ln w="38100">
            <a:solidFill>
              <a:schemeClr val="accent1"/>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41732" name="Picture 4"/>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766327"/>
            <a:ext cx="9144000" cy="6043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pic>
      <p:sp>
        <p:nvSpPr>
          <p:cNvPr id="841733" name="Text Box 5"/>
          <p:cNvSpPr txBox="1">
            <a:spLocks noChangeArrowheads="1"/>
          </p:cNvSpPr>
          <p:nvPr/>
        </p:nvSpPr>
        <p:spPr bwMode="auto">
          <a:xfrm>
            <a:off x="1403350" y="260350"/>
            <a:ext cx="6985000" cy="400050"/>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txBody>
          <a:bodyPr lIns="90488" tIns="44450" rIns="90488" bIns="44450">
            <a:spAutoFit/>
          </a:bodyPr>
          <a:lstStyle/>
          <a:p>
            <a:pPr>
              <a:spcBef>
                <a:spcPct val="50000"/>
              </a:spcBef>
            </a:pPr>
            <a:r>
              <a:rPr lang="el-GR" altLang="el-GR"/>
              <a:t>ΣΗΜΕΙΑ ΑΚΡΟΑΣΗΣ ΚΟΙΛΙΑΚΩΝ ΑΓΓΕΙΩΝ</a:t>
            </a:r>
          </a:p>
        </p:txBody>
      </p:sp>
      <p:sp>
        <p:nvSpPr>
          <p:cNvPr id="841734" name="Line 6"/>
          <p:cNvSpPr>
            <a:spLocks noChangeShapeType="1"/>
          </p:cNvSpPr>
          <p:nvPr/>
        </p:nvSpPr>
        <p:spPr bwMode="auto">
          <a:xfrm>
            <a:off x="0" y="765175"/>
            <a:ext cx="9144000" cy="0"/>
          </a:xfrm>
          <a:prstGeom prst="line">
            <a:avLst/>
          </a:prstGeom>
          <a:noFill/>
          <a:ln w="38100">
            <a:solidFill>
              <a:schemeClr val="accent1"/>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5650" name="Rectangle 2"/>
          <p:cNvSpPr>
            <a:spLocks noGrp="1" noChangeArrowheads="1"/>
          </p:cNvSpPr>
          <p:nvPr>
            <p:ph type="title"/>
          </p:nvPr>
        </p:nvSpPr>
        <p:spPr/>
        <p:txBody>
          <a:bodyPr/>
          <a:lstStyle/>
          <a:p>
            <a:pPr>
              <a:lnSpc>
                <a:spcPct val="100000"/>
              </a:lnSpc>
            </a:pPr>
            <a:r>
              <a:rPr lang="el-GR" altLang="el-GR" sz="2800">
                <a:latin typeface="Arial" panose="020B0604020202020204" pitchFamily="34" charset="0"/>
              </a:rPr>
              <a:t/>
            </a:r>
            <a:br>
              <a:rPr lang="el-GR" altLang="el-GR" sz="2800">
                <a:latin typeface="Arial" panose="020B0604020202020204" pitchFamily="34" charset="0"/>
              </a:rPr>
            </a:br>
            <a:r>
              <a:rPr lang="el-GR" altLang="el-GR" sz="2800">
                <a:latin typeface="Arial" panose="020B0604020202020204" pitchFamily="34" charset="0"/>
                <a:cs typeface="Arial" panose="020B0604020202020204" pitchFamily="34" charset="0"/>
              </a:rPr>
              <a:t>ΣΥΜΠΤΩΜΑΤΑ </a:t>
            </a:r>
            <a:br>
              <a:rPr lang="el-GR" altLang="el-GR" sz="2800">
                <a:latin typeface="Arial" panose="020B0604020202020204" pitchFamily="34" charset="0"/>
                <a:cs typeface="Arial" panose="020B0604020202020204" pitchFamily="34" charset="0"/>
              </a:rPr>
            </a:br>
            <a:r>
              <a:rPr lang="el-GR" altLang="el-GR" sz="2800">
                <a:latin typeface="Arial" panose="020B0604020202020204" pitchFamily="34" charset="0"/>
                <a:cs typeface="Arial" panose="020B0604020202020204" pitchFamily="34" charset="0"/>
              </a:rPr>
              <a:t>ΠΑΘΗΣΕΩΝ ΟΥΡΟΠΟΙΗΤΙΚΟΥ ΣΥΣΤΗΜΑΤΟΣ</a:t>
            </a:r>
            <a:br>
              <a:rPr lang="el-GR" altLang="el-GR" sz="2800">
                <a:latin typeface="Arial" panose="020B0604020202020204" pitchFamily="34" charset="0"/>
                <a:cs typeface="Arial" panose="020B0604020202020204" pitchFamily="34" charset="0"/>
              </a:rPr>
            </a:br>
            <a:endParaRPr lang="el-GR" altLang="el-GR" sz="2800">
              <a:latin typeface="Arial" panose="020B0604020202020204" pitchFamily="34" charset="0"/>
              <a:cs typeface="Arial" panose="020B0604020202020204" pitchFamily="34" charset="0"/>
            </a:endParaRPr>
          </a:p>
        </p:txBody>
      </p:sp>
      <p:sp>
        <p:nvSpPr>
          <p:cNvPr id="795651" name="Rectangle 3"/>
          <p:cNvSpPr>
            <a:spLocks noGrp="1" noChangeArrowheads="1"/>
          </p:cNvSpPr>
          <p:nvPr>
            <p:ph type="body" idx="1"/>
          </p:nvPr>
        </p:nvSpPr>
        <p:spPr>
          <a:xfrm>
            <a:off x="1" y="1828800"/>
            <a:ext cx="4572000" cy="4264496"/>
          </a:xfrm>
        </p:spPr>
        <p:txBody>
          <a:bodyPr/>
          <a:lstStyle/>
          <a:p>
            <a:pPr marL="514350" indent="-514350">
              <a:buFont typeface="+mj-lt"/>
              <a:buAutoNum type="arabicPeriod"/>
            </a:pPr>
            <a:r>
              <a:rPr lang="el-GR" altLang="el-GR" sz="3200" dirty="0">
                <a:latin typeface="Arial Narrow" panose="020B0606020202030204" pitchFamily="34" charset="0"/>
                <a:cs typeface="Times New Roman" panose="02020603050405020304" pitchFamily="18" charset="0"/>
              </a:rPr>
              <a:t>Νεφρικός πόνος </a:t>
            </a:r>
            <a:endParaRPr lang="el-GR" altLang="el-GR" sz="3200" dirty="0">
              <a:latin typeface="Arial Narrow" panose="020B0606020202030204" pitchFamily="34" charset="0"/>
            </a:endParaRPr>
          </a:p>
          <a:p>
            <a:pPr marL="514350" indent="-514350">
              <a:lnSpc>
                <a:spcPct val="135000"/>
              </a:lnSpc>
              <a:buFont typeface="+mj-lt"/>
              <a:buAutoNum type="arabicPeriod"/>
            </a:pPr>
            <a:endParaRPr lang="el-GR" altLang="el-GR" sz="3200" dirty="0">
              <a:latin typeface="Arial Narrow" panose="020B0606020202030204" pitchFamily="34" charset="0"/>
            </a:endParaRPr>
          </a:p>
          <a:p>
            <a:pPr marL="514350" indent="-514350">
              <a:buFont typeface="+mj-lt"/>
              <a:buAutoNum type="arabicPeriod"/>
            </a:pPr>
            <a:r>
              <a:rPr lang="el-GR" altLang="el-GR" sz="3200" dirty="0">
                <a:latin typeface="Arial Narrow" panose="020B0606020202030204" pitchFamily="34" charset="0"/>
                <a:cs typeface="Times New Roman" panose="02020603050405020304" pitchFamily="18" charset="0"/>
              </a:rPr>
              <a:t>Κωλικός νεφρού </a:t>
            </a:r>
            <a:endParaRPr lang="el-GR" altLang="el-GR" sz="3200" dirty="0">
              <a:latin typeface="Arial Narrow" panose="020B0606020202030204" pitchFamily="34" charset="0"/>
            </a:endParaRPr>
          </a:p>
          <a:p>
            <a:pPr marL="514350" indent="-514350">
              <a:lnSpc>
                <a:spcPct val="155000"/>
              </a:lnSpc>
              <a:buFont typeface="+mj-lt"/>
              <a:buAutoNum type="arabicPeriod"/>
            </a:pPr>
            <a:endParaRPr lang="el-GR" altLang="el-GR" sz="3200" dirty="0">
              <a:latin typeface="Arial Narrow" panose="020B0606020202030204" pitchFamily="34" charset="0"/>
            </a:endParaRPr>
          </a:p>
          <a:p>
            <a:pPr marL="514350" indent="-514350">
              <a:buFont typeface="+mj-lt"/>
              <a:buAutoNum type="arabicPeriod"/>
            </a:pPr>
            <a:r>
              <a:rPr lang="el-GR" altLang="el-GR" sz="3200" dirty="0">
                <a:latin typeface="Arial Narrow" panose="020B0606020202030204" pitchFamily="34" charset="0"/>
                <a:cs typeface="Times New Roman" panose="02020603050405020304" pitchFamily="18" charset="0"/>
              </a:rPr>
              <a:t>Πόνος ουροδόχου κύστης </a:t>
            </a:r>
            <a:r>
              <a:rPr lang="el-GR" altLang="el-GR" sz="3200" dirty="0">
                <a:latin typeface="Arial Narrow" panose="020B0606020202030204" pitchFamily="34" charset="0"/>
              </a:rPr>
              <a:t>(κυστικός πόνος)</a:t>
            </a:r>
          </a:p>
        </p:txBody>
      </p:sp>
      <p:pic>
        <p:nvPicPr>
          <p:cNvPr id="795652" name="Picture 4" descr="msotw9_temp0"/>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4355976" y="1844675"/>
            <a:ext cx="4788024" cy="4248621"/>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sp>
        <p:nvSpPr>
          <p:cNvPr id="795654" name="Line 6"/>
          <p:cNvSpPr>
            <a:spLocks noChangeShapeType="1"/>
          </p:cNvSpPr>
          <p:nvPr/>
        </p:nvSpPr>
        <p:spPr bwMode="auto">
          <a:xfrm>
            <a:off x="0" y="1268413"/>
            <a:ext cx="9144000" cy="0"/>
          </a:xfrm>
          <a:prstGeom prst="line">
            <a:avLst/>
          </a:prstGeom>
          <a:noFill/>
          <a:ln w="38100">
            <a:solidFill>
              <a:schemeClr val="accent1"/>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15106" name="Rectangle 2"/>
          <p:cNvSpPr>
            <a:spLocks noGrp="1" noChangeArrowheads="1"/>
          </p:cNvSpPr>
          <p:nvPr>
            <p:ph type="title"/>
          </p:nvPr>
        </p:nvSpPr>
        <p:spPr>
          <a:xfrm>
            <a:off x="76200" y="76200"/>
            <a:ext cx="6080125" cy="838200"/>
          </a:xfrm>
        </p:spPr>
        <p:txBody>
          <a:bodyPr/>
          <a:lstStyle/>
          <a:p>
            <a:r>
              <a:rPr lang="el-GR" altLang="el-GR" sz="2800">
                <a:latin typeface="Arial Narrow" panose="020B0606020202030204" pitchFamily="34" charset="0"/>
              </a:rPr>
              <a:t>ΝΕΦΡΙΚΟΣ ΠΟΝΟΣ</a:t>
            </a:r>
          </a:p>
        </p:txBody>
      </p:sp>
      <p:sp>
        <p:nvSpPr>
          <p:cNvPr id="815107" name="Rectangle 3"/>
          <p:cNvSpPr>
            <a:spLocks noGrp="1" noChangeArrowheads="1"/>
          </p:cNvSpPr>
          <p:nvPr>
            <p:ph type="body" sz="half" idx="1"/>
          </p:nvPr>
        </p:nvSpPr>
        <p:spPr>
          <a:xfrm>
            <a:off x="0" y="984250"/>
            <a:ext cx="8459788" cy="5312736"/>
          </a:xfrm>
        </p:spPr>
        <p:txBody>
          <a:bodyPr/>
          <a:lstStyle/>
          <a:p>
            <a:pPr algn="just"/>
            <a:r>
              <a:rPr lang="el-GR" altLang="el-GR" sz="2800" dirty="0">
                <a:latin typeface="Arial Narrow" panose="020B0606020202030204" pitchFamily="34" charset="0"/>
              </a:rPr>
              <a:t> </a:t>
            </a:r>
            <a:r>
              <a:rPr lang="el-GR" altLang="el-GR" sz="2400" dirty="0">
                <a:latin typeface="Arial Narrow" panose="020B0606020202030204" pitchFamily="34" charset="0"/>
              </a:rPr>
              <a:t>Επίμονος, συνεχής, μικρής έντασης</a:t>
            </a:r>
          </a:p>
          <a:p>
            <a:pPr algn="just">
              <a:lnSpc>
                <a:spcPct val="25000"/>
              </a:lnSpc>
            </a:pPr>
            <a:endParaRPr lang="el-GR" altLang="el-GR" sz="2400" dirty="0">
              <a:latin typeface="Arial Narrow" panose="020B0606020202030204" pitchFamily="34" charset="0"/>
            </a:endParaRPr>
          </a:p>
          <a:p>
            <a:pPr lvl="1" algn="just">
              <a:lnSpc>
                <a:spcPct val="75000"/>
              </a:lnSpc>
            </a:pPr>
            <a:r>
              <a:rPr lang="el-GR" altLang="el-GR" sz="2000" dirty="0">
                <a:latin typeface="Arial Narrow" panose="020B0606020202030204" pitchFamily="34" charset="0"/>
              </a:rPr>
              <a:t> Από διάταση κάψας ή </a:t>
            </a:r>
            <a:r>
              <a:rPr lang="el-GR" altLang="el-GR" sz="2000" dirty="0" err="1">
                <a:latin typeface="Arial Narrow" panose="020B0606020202030204" pitchFamily="34" charset="0"/>
              </a:rPr>
              <a:t>περινεφρική</a:t>
            </a:r>
            <a:r>
              <a:rPr lang="el-GR" altLang="el-GR" sz="2000" dirty="0">
                <a:latin typeface="Arial Narrow" panose="020B0606020202030204" pitchFamily="34" charset="0"/>
              </a:rPr>
              <a:t> φλεγμονή:  </a:t>
            </a:r>
          </a:p>
          <a:p>
            <a:pPr algn="just">
              <a:lnSpc>
                <a:spcPct val="15000"/>
              </a:lnSpc>
              <a:buFont typeface="Wingdings" panose="05000000000000000000" pitchFamily="2" charset="2"/>
              <a:buNone/>
            </a:pPr>
            <a:r>
              <a:rPr lang="el-GR" altLang="el-GR" sz="3200" dirty="0">
                <a:latin typeface="Arial Narrow" panose="020B0606020202030204" pitchFamily="34" charset="0"/>
              </a:rPr>
              <a:t> </a:t>
            </a:r>
          </a:p>
          <a:p>
            <a:pPr lvl="2" algn="just">
              <a:lnSpc>
                <a:spcPct val="125000"/>
              </a:lnSpc>
            </a:pPr>
            <a:r>
              <a:rPr lang="el-GR" altLang="el-GR" sz="2400" dirty="0">
                <a:solidFill>
                  <a:schemeClr val="tx2"/>
                </a:solidFill>
                <a:latin typeface="Arial Narrow" panose="020B0606020202030204" pitchFamily="34" charset="0"/>
              </a:rPr>
              <a:t>Ο</a:t>
            </a:r>
            <a:r>
              <a:rPr lang="el-GR" altLang="el-GR" sz="2400" dirty="0">
                <a:solidFill>
                  <a:schemeClr val="tx2"/>
                </a:solidFill>
                <a:latin typeface="Arial Narrow" panose="020B0606020202030204" pitchFamily="34" charset="0"/>
                <a:cs typeface="Times New Roman" panose="02020603050405020304" pitchFamily="18" charset="0"/>
              </a:rPr>
              <a:t>ξεία </a:t>
            </a:r>
            <a:r>
              <a:rPr lang="el-GR" altLang="el-GR" sz="2400" dirty="0" err="1">
                <a:solidFill>
                  <a:schemeClr val="tx2"/>
                </a:solidFill>
                <a:latin typeface="Arial Narrow" panose="020B0606020202030204" pitchFamily="34" charset="0"/>
                <a:cs typeface="Times New Roman" panose="02020603050405020304" pitchFamily="18" charset="0"/>
              </a:rPr>
              <a:t>πυελονεφρίτιδα</a:t>
            </a:r>
            <a:r>
              <a:rPr lang="el-GR" altLang="el-GR" sz="2400" dirty="0">
                <a:solidFill>
                  <a:schemeClr val="tx2"/>
                </a:solidFill>
                <a:latin typeface="Arial Narrow" panose="020B0606020202030204" pitchFamily="34" charset="0"/>
                <a:cs typeface="Times New Roman" panose="02020603050405020304" pitchFamily="18" charset="0"/>
              </a:rPr>
              <a:t> </a:t>
            </a:r>
            <a:endParaRPr lang="el-GR" altLang="el-GR" sz="2400" dirty="0">
              <a:solidFill>
                <a:schemeClr val="tx2"/>
              </a:solidFill>
              <a:latin typeface="Arial Narrow" panose="020B0606020202030204" pitchFamily="34" charset="0"/>
            </a:endParaRPr>
          </a:p>
          <a:p>
            <a:pPr lvl="2" algn="just">
              <a:lnSpc>
                <a:spcPct val="125000"/>
              </a:lnSpc>
            </a:pPr>
            <a:r>
              <a:rPr lang="el-GR" altLang="el-GR" sz="2400" dirty="0" err="1" smtClean="0">
                <a:solidFill>
                  <a:schemeClr val="tx2"/>
                </a:solidFill>
                <a:latin typeface="Arial Narrow" panose="020B0606020202030204" pitchFamily="34" charset="0"/>
              </a:rPr>
              <a:t>Υ</a:t>
            </a:r>
            <a:r>
              <a:rPr lang="el-GR" altLang="el-GR" sz="2400" dirty="0" err="1" smtClean="0">
                <a:solidFill>
                  <a:schemeClr val="tx2"/>
                </a:solidFill>
                <a:latin typeface="Arial Narrow" panose="020B0606020202030204" pitchFamily="34" charset="0"/>
                <a:cs typeface="Times New Roman" panose="02020603050405020304" pitchFamily="18" charset="0"/>
              </a:rPr>
              <a:t>δρονέφρωση</a:t>
            </a:r>
            <a:r>
              <a:rPr lang="el-GR" altLang="el-GR" sz="2400" dirty="0">
                <a:solidFill>
                  <a:schemeClr val="tx2"/>
                </a:solidFill>
                <a:latin typeface="Arial Narrow" panose="020B0606020202030204" pitchFamily="34" charset="0"/>
              </a:rPr>
              <a:t>, </a:t>
            </a:r>
            <a:r>
              <a:rPr lang="el-GR" altLang="el-GR" sz="2400" dirty="0" err="1">
                <a:solidFill>
                  <a:schemeClr val="tx2"/>
                </a:solidFill>
                <a:latin typeface="Arial Narrow" panose="020B0606020202030204" pitchFamily="34" charset="0"/>
              </a:rPr>
              <a:t>π</a:t>
            </a:r>
            <a:r>
              <a:rPr lang="el-GR" altLang="el-GR" sz="2400" dirty="0" err="1">
                <a:solidFill>
                  <a:schemeClr val="tx2"/>
                </a:solidFill>
                <a:latin typeface="Arial Narrow" panose="020B0606020202030204" pitchFamily="34" charset="0"/>
                <a:cs typeface="Times New Roman" panose="02020603050405020304" pitchFamily="18" charset="0"/>
              </a:rPr>
              <a:t>υονέφρωση</a:t>
            </a:r>
            <a:endParaRPr lang="el-GR" altLang="el-GR" sz="2400" dirty="0">
              <a:solidFill>
                <a:schemeClr val="tx2"/>
              </a:solidFill>
              <a:latin typeface="Arial Narrow" panose="020B0606020202030204" pitchFamily="34" charset="0"/>
            </a:endParaRPr>
          </a:p>
          <a:p>
            <a:pPr lvl="2" algn="just">
              <a:lnSpc>
                <a:spcPct val="155000"/>
              </a:lnSpc>
            </a:pPr>
            <a:r>
              <a:rPr lang="el-GR" altLang="el-GR" sz="2400" dirty="0" err="1" smtClean="0">
                <a:solidFill>
                  <a:schemeClr val="tx2"/>
                </a:solidFill>
                <a:latin typeface="Arial Narrow" panose="020B0606020202030204" pitchFamily="34" charset="0"/>
              </a:rPr>
              <a:t>Π</a:t>
            </a:r>
            <a:r>
              <a:rPr lang="el-GR" altLang="el-GR" sz="2400" dirty="0" err="1" smtClean="0">
                <a:solidFill>
                  <a:schemeClr val="tx2"/>
                </a:solidFill>
                <a:latin typeface="Arial Narrow" panose="020B0606020202030204" pitchFamily="34" charset="0"/>
                <a:cs typeface="Times New Roman" panose="02020603050405020304" pitchFamily="18" charset="0"/>
              </a:rPr>
              <a:t>ερινεφρικό</a:t>
            </a:r>
            <a:r>
              <a:rPr lang="el-GR" altLang="el-GR" sz="2400" dirty="0" smtClean="0">
                <a:solidFill>
                  <a:schemeClr val="tx2"/>
                </a:solidFill>
                <a:latin typeface="Arial Narrow" panose="020B0606020202030204" pitchFamily="34" charset="0"/>
                <a:cs typeface="Times New Roman" panose="02020603050405020304" pitchFamily="18" charset="0"/>
              </a:rPr>
              <a:t> </a:t>
            </a:r>
            <a:r>
              <a:rPr lang="el-GR" altLang="el-GR" sz="2400" dirty="0">
                <a:solidFill>
                  <a:schemeClr val="tx2"/>
                </a:solidFill>
                <a:latin typeface="Arial Narrow" panose="020B0606020202030204" pitchFamily="34" charset="0"/>
                <a:cs typeface="Times New Roman" panose="02020603050405020304" pitchFamily="18" charset="0"/>
              </a:rPr>
              <a:t>απόστημα</a:t>
            </a:r>
            <a:endParaRPr lang="el-GR" altLang="el-GR" sz="2400" dirty="0">
              <a:solidFill>
                <a:schemeClr val="tx2"/>
              </a:solidFill>
              <a:latin typeface="Arial Narrow" panose="020B0606020202030204" pitchFamily="34" charset="0"/>
            </a:endParaRPr>
          </a:p>
          <a:p>
            <a:pPr lvl="2" algn="just">
              <a:lnSpc>
                <a:spcPct val="155000"/>
              </a:lnSpc>
            </a:pPr>
            <a:r>
              <a:rPr lang="el-GR" altLang="el-GR" sz="2400" dirty="0">
                <a:solidFill>
                  <a:schemeClr val="tx2"/>
                </a:solidFill>
                <a:latin typeface="Arial Narrow" panose="020B0606020202030204" pitchFamily="34" charset="0"/>
              </a:rPr>
              <a:t>Ό</a:t>
            </a:r>
            <a:r>
              <a:rPr lang="el-GR" altLang="el-GR" sz="2400" dirty="0">
                <a:solidFill>
                  <a:schemeClr val="tx2"/>
                </a:solidFill>
                <a:latin typeface="Arial Narrow" panose="020B0606020202030204" pitchFamily="34" charset="0"/>
                <a:cs typeface="Times New Roman" panose="02020603050405020304" pitchFamily="18" charset="0"/>
              </a:rPr>
              <a:t>γκοι ή κύστεις νεφρού</a:t>
            </a:r>
            <a:endParaRPr lang="el-GR" altLang="el-GR" sz="2400" dirty="0">
              <a:solidFill>
                <a:schemeClr val="tx2"/>
              </a:solidFill>
              <a:latin typeface="Arial Narrow" panose="020B0606020202030204" pitchFamily="34" charset="0"/>
            </a:endParaRPr>
          </a:p>
          <a:p>
            <a:pPr lvl="2" algn="just">
              <a:lnSpc>
                <a:spcPct val="155000"/>
              </a:lnSpc>
            </a:pPr>
            <a:r>
              <a:rPr lang="el-GR" altLang="el-GR" sz="2400" dirty="0" err="1" smtClean="0">
                <a:solidFill>
                  <a:schemeClr val="tx2"/>
                </a:solidFill>
                <a:latin typeface="Arial Narrow" panose="020B0606020202030204" pitchFamily="34" charset="0"/>
              </a:rPr>
              <a:t>Έ</a:t>
            </a:r>
            <a:r>
              <a:rPr lang="el-GR" altLang="el-GR" sz="2400" dirty="0" err="1" smtClean="0">
                <a:solidFill>
                  <a:schemeClr val="tx2"/>
                </a:solidFill>
                <a:latin typeface="Arial Narrow" panose="020B0606020202030204" pitchFamily="34" charset="0"/>
                <a:cs typeface="Times New Roman" panose="02020603050405020304" pitchFamily="18" charset="0"/>
              </a:rPr>
              <a:t>μφρακτο</a:t>
            </a:r>
            <a:r>
              <a:rPr lang="el-GR" altLang="el-GR" sz="2400" dirty="0" smtClean="0">
                <a:solidFill>
                  <a:schemeClr val="tx2"/>
                </a:solidFill>
                <a:latin typeface="Arial Narrow" panose="020B0606020202030204" pitchFamily="34" charset="0"/>
                <a:cs typeface="Times New Roman" panose="02020603050405020304" pitchFamily="18" charset="0"/>
              </a:rPr>
              <a:t> </a:t>
            </a:r>
            <a:r>
              <a:rPr lang="el-GR" altLang="el-GR" sz="2400" dirty="0">
                <a:solidFill>
                  <a:schemeClr val="tx2"/>
                </a:solidFill>
                <a:latin typeface="Arial Narrow" panose="020B0606020202030204" pitchFamily="34" charset="0"/>
                <a:cs typeface="Times New Roman" panose="02020603050405020304" pitchFamily="18" charset="0"/>
              </a:rPr>
              <a:t>νεφρού</a:t>
            </a:r>
            <a:endParaRPr lang="el-GR" altLang="el-GR" sz="2400" dirty="0">
              <a:solidFill>
                <a:schemeClr val="tx2"/>
              </a:solidFill>
              <a:latin typeface="Arial Narrow" panose="020B0606020202030204" pitchFamily="34" charset="0"/>
            </a:endParaRPr>
          </a:p>
          <a:p>
            <a:pPr lvl="2" algn="just">
              <a:lnSpc>
                <a:spcPct val="155000"/>
              </a:lnSpc>
            </a:pPr>
            <a:r>
              <a:rPr lang="el-GR" altLang="el-GR" sz="2400" dirty="0">
                <a:solidFill>
                  <a:schemeClr val="tx2"/>
                </a:solidFill>
                <a:latin typeface="Arial Narrow" panose="020B0606020202030204" pitchFamily="34" charset="0"/>
              </a:rPr>
              <a:t>Θ</a:t>
            </a:r>
            <a:r>
              <a:rPr lang="el-GR" altLang="el-GR" sz="2400" dirty="0">
                <a:solidFill>
                  <a:schemeClr val="tx2"/>
                </a:solidFill>
                <a:latin typeface="Arial Narrow" panose="020B0606020202030204" pitchFamily="34" charset="0"/>
                <a:cs typeface="Times New Roman" panose="02020603050405020304" pitchFamily="18" charset="0"/>
              </a:rPr>
              <a:t>ρόμβωση νεφρικών φλεβών</a:t>
            </a:r>
            <a:endParaRPr lang="el-GR" altLang="el-GR" sz="2400" dirty="0">
              <a:solidFill>
                <a:schemeClr val="tx2"/>
              </a:solidFill>
              <a:latin typeface="Arial Narrow" panose="020B0606020202030204" pitchFamily="34" charset="0"/>
            </a:endParaRPr>
          </a:p>
          <a:p>
            <a:pPr lvl="2" algn="just">
              <a:lnSpc>
                <a:spcPct val="155000"/>
              </a:lnSpc>
            </a:pPr>
            <a:r>
              <a:rPr lang="el-GR" altLang="el-GR" sz="2400" dirty="0" smtClean="0">
                <a:solidFill>
                  <a:schemeClr val="tx2"/>
                </a:solidFill>
                <a:latin typeface="Arial Narrow" panose="020B0606020202030204" pitchFamily="34" charset="0"/>
              </a:rPr>
              <a:t>Ο</a:t>
            </a:r>
            <a:r>
              <a:rPr lang="el-GR" altLang="el-GR" sz="2400" dirty="0" smtClean="0">
                <a:solidFill>
                  <a:schemeClr val="tx2"/>
                </a:solidFill>
                <a:latin typeface="Arial Narrow" panose="020B0606020202030204" pitchFamily="34" charset="0"/>
                <a:cs typeface="Times New Roman" panose="02020603050405020304" pitchFamily="18" charset="0"/>
              </a:rPr>
              <a:t>ξεία </a:t>
            </a:r>
            <a:r>
              <a:rPr lang="el-GR" altLang="el-GR" sz="2400" dirty="0" err="1" smtClean="0">
                <a:solidFill>
                  <a:schemeClr val="tx2"/>
                </a:solidFill>
                <a:latin typeface="Arial Narrow" panose="020B0606020202030204" pitchFamily="34" charset="0"/>
                <a:cs typeface="Times New Roman" panose="02020603050405020304" pitchFamily="18" charset="0"/>
              </a:rPr>
              <a:t>σπειραματονεφρίτιδα</a:t>
            </a:r>
            <a:endParaRPr lang="el-GR" altLang="el-GR" sz="2400" dirty="0">
              <a:solidFill>
                <a:schemeClr val="tx2"/>
              </a:solidFill>
              <a:latin typeface="Arial Narrow" panose="020B0606020202030204" pitchFamily="34" charset="0"/>
            </a:endParaRPr>
          </a:p>
        </p:txBody>
      </p:sp>
      <p:pic>
        <p:nvPicPr>
          <p:cNvPr id="815109" name="Picture 5" descr="msotw9_temp0"/>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6278563" y="2565400"/>
            <a:ext cx="2865437" cy="44958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pic>
        <p:nvPicPr>
          <p:cNvPr id="815111" name="Picture 7" descr="chronic-pyelonephritis-causes-symptoms-tests--L-W94pF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0" y="0"/>
            <a:ext cx="2857500" cy="2381250"/>
          </a:xfrm>
          <a:prstGeom prst="rect">
            <a:avLst/>
          </a:prstGeom>
          <a:noFill/>
          <a:extLst>
            <a:ext uri="{909E8E84-426E-40DD-AFC4-6F175D3DCCD1}">
              <a14:hiddenFill xmlns:a14="http://schemas.microsoft.com/office/drawing/2010/main">
                <a:solidFill>
                  <a:srgbClr val="FFFFFF"/>
                </a:solidFill>
              </a14:hiddenFill>
            </a:ext>
          </a:extLst>
        </p:spPr>
      </p:pic>
      <p:sp>
        <p:nvSpPr>
          <p:cNvPr id="815112" name="Line 8"/>
          <p:cNvSpPr>
            <a:spLocks noChangeShapeType="1"/>
          </p:cNvSpPr>
          <p:nvPr/>
        </p:nvSpPr>
        <p:spPr bwMode="auto">
          <a:xfrm>
            <a:off x="0" y="836613"/>
            <a:ext cx="6011863" cy="0"/>
          </a:xfrm>
          <a:prstGeom prst="line">
            <a:avLst/>
          </a:prstGeom>
          <a:noFill/>
          <a:ln w="38100">
            <a:solidFill>
              <a:schemeClr val="accent1"/>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8178" name="Rectangle 2"/>
          <p:cNvSpPr>
            <a:spLocks noGrp="1" noChangeArrowheads="1"/>
          </p:cNvSpPr>
          <p:nvPr>
            <p:ph type="title"/>
          </p:nvPr>
        </p:nvSpPr>
        <p:spPr/>
        <p:txBody>
          <a:bodyPr/>
          <a:lstStyle/>
          <a:p>
            <a:r>
              <a:rPr lang="el-GR" altLang="el-GR" sz="2800"/>
              <a:t>ΚΩΛΙΚΟΣ ΝΕΦΡΟΥ Ή ΟΥΡΗΤΗΡΙΚΟΣ ΚΩΛΙΚΟΣ </a:t>
            </a:r>
          </a:p>
        </p:txBody>
      </p:sp>
      <p:sp>
        <p:nvSpPr>
          <p:cNvPr id="818179" name="Rectangle 3"/>
          <p:cNvSpPr>
            <a:spLocks noGrp="1" noChangeArrowheads="1"/>
          </p:cNvSpPr>
          <p:nvPr>
            <p:ph type="body" idx="1"/>
          </p:nvPr>
        </p:nvSpPr>
        <p:spPr>
          <a:xfrm>
            <a:off x="9525" y="1341438"/>
            <a:ext cx="8978900" cy="4725987"/>
          </a:xfrm>
        </p:spPr>
        <p:txBody>
          <a:bodyPr/>
          <a:lstStyle/>
          <a:p>
            <a:pPr algn="just"/>
            <a:r>
              <a:rPr lang="el-GR" altLang="el-GR" sz="2800" dirty="0"/>
              <a:t>Δ</a:t>
            </a:r>
            <a:r>
              <a:rPr lang="el-GR" altLang="el-GR" sz="2800" dirty="0">
                <a:cs typeface="Times New Roman" panose="02020603050405020304" pitchFamily="18" charset="0"/>
              </a:rPr>
              <a:t>ιάταση αποχετευτικής μοίρας </a:t>
            </a:r>
            <a:endParaRPr lang="el-GR" altLang="el-GR" sz="2800" dirty="0"/>
          </a:p>
          <a:p>
            <a:pPr algn="just"/>
            <a:r>
              <a:rPr lang="el-GR" altLang="el-GR" sz="2800" dirty="0"/>
              <a:t>Διάρκεια: 0,5-24 </a:t>
            </a:r>
            <a:r>
              <a:rPr lang="en-US" altLang="el-GR" sz="2800" dirty="0"/>
              <a:t>h</a:t>
            </a:r>
          </a:p>
          <a:p>
            <a:pPr lvl="1" algn="just">
              <a:lnSpc>
                <a:spcPct val="45000"/>
              </a:lnSpc>
            </a:pPr>
            <a:endParaRPr lang="el-GR" altLang="el-GR" sz="2800" dirty="0"/>
          </a:p>
          <a:p>
            <a:pPr lvl="1" algn="just"/>
            <a:r>
              <a:rPr lang="el-GR" altLang="el-GR" sz="2800" dirty="0" err="1"/>
              <a:t>Σ</a:t>
            </a:r>
            <a:r>
              <a:rPr lang="el-GR" altLang="el-GR" sz="2800" dirty="0" err="1">
                <a:cs typeface="Times New Roman" panose="02020603050405020304" pitchFamily="18" charset="0"/>
              </a:rPr>
              <a:t>υνοδ</a:t>
            </a:r>
            <a:r>
              <a:rPr lang="el-GR" altLang="el-GR" sz="2800" dirty="0" err="1"/>
              <a:t>ά</a:t>
            </a:r>
            <a:r>
              <a:rPr lang="el-GR" altLang="el-GR" sz="2800" dirty="0"/>
              <a:t> συμπτώματα </a:t>
            </a:r>
          </a:p>
          <a:p>
            <a:pPr lvl="2" algn="just"/>
            <a:r>
              <a:rPr lang="el-GR" altLang="el-GR" sz="2400" dirty="0">
                <a:solidFill>
                  <a:srgbClr val="FFFF99"/>
                </a:solidFill>
              </a:rPr>
              <a:t>Ν</a:t>
            </a:r>
            <a:r>
              <a:rPr lang="el-GR" altLang="el-GR" sz="2400" dirty="0">
                <a:solidFill>
                  <a:srgbClr val="FFFF99"/>
                </a:solidFill>
                <a:cs typeface="Times New Roman" panose="02020603050405020304" pitchFamily="18" charset="0"/>
              </a:rPr>
              <a:t>αυτία και </a:t>
            </a:r>
            <a:r>
              <a:rPr lang="el-GR" altLang="el-GR" sz="2400" dirty="0">
                <a:solidFill>
                  <a:srgbClr val="FFFF99"/>
                </a:solidFill>
              </a:rPr>
              <a:t>έμετος</a:t>
            </a:r>
          </a:p>
          <a:p>
            <a:pPr lvl="2">
              <a:lnSpc>
                <a:spcPct val="105000"/>
              </a:lnSpc>
            </a:pPr>
            <a:r>
              <a:rPr lang="el-GR" altLang="el-GR" sz="2400" dirty="0">
                <a:solidFill>
                  <a:srgbClr val="FFFF99"/>
                </a:solidFill>
              </a:rPr>
              <a:t>Α</a:t>
            </a:r>
            <a:r>
              <a:rPr lang="el-GR" altLang="el-GR" sz="2400" dirty="0">
                <a:solidFill>
                  <a:srgbClr val="FFFF99"/>
                </a:solidFill>
                <a:cs typeface="Times New Roman" panose="02020603050405020304" pitchFamily="18" charset="0"/>
              </a:rPr>
              <a:t>ναστολή κινητικότητας εντέρου</a:t>
            </a:r>
          </a:p>
          <a:p>
            <a:pPr lvl="1"/>
            <a:endParaRPr lang="el-GR" altLang="el-GR" sz="2800" dirty="0"/>
          </a:p>
          <a:p>
            <a:pPr lvl="1"/>
            <a:r>
              <a:rPr lang="el-GR" altLang="el-GR" sz="2800" dirty="0"/>
              <a:t>Αίτια</a:t>
            </a:r>
          </a:p>
          <a:p>
            <a:pPr lvl="2">
              <a:lnSpc>
                <a:spcPct val="65000"/>
              </a:lnSpc>
            </a:pPr>
            <a:r>
              <a:rPr lang="el-GR" altLang="el-GR" sz="2400" dirty="0">
                <a:solidFill>
                  <a:srgbClr val="FFFF99"/>
                </a:solidFill>
              </a:rPr>
              <a:t>Νεφρολιθίαση #</a:t>
            </a:r>
          </a:p>
          <a:p>
            <a:pPr lvl="2">
              <a:lnSpc>
                <a:spcPct val="95000"/>
              </a:lnSpc>
            </a:pPr>
            <a:r>
              <a:rPr lang="el-GR" altLang="el-GR" sz="2400" dirty="0">
                <a:solidFill>
                  <a:srgbClr val="FFFF99"/>
                </a:solidFill>
              </a:rPr>
              <a:t>Α</a:t>
            </a:r>
            <a:r>
              <a:rPr lang="el-GR" altLang="el-GR" sz="2400" dirty="0">
                <a:solidFill>
                  <a:srgbClr val="FFFF99"/>
                </a:solidFill>
                <a:cs typeface="Times New Roman" panose="02020603050405020304" pitchFamily="18" charset="0"/>
              </a:rPr>
              <a:t>πόπτωση νεφρικού κάλυκα</a:t>
            </a:r>
            <a:endParaRPr lang="el-GR" altLang="el-GR" sz="2400" dirty="0">
              <a:solidFill>
                <a:srgbClr val="FFFF99"/>
              </a:solidFill>
            </a:endParaRPr>
          </a:p>
          <a:p>
            <a:pPr lvl="2">
              <a:lnSpc>
                <a:spcPct val="95000"/>
              </a:lnSpc>
            </a:pPr>
            <a:r>
              <a:rPr lang="el-GR" altLang="el-GR" sz="2400" dirty="0">
                <a:solidFill>
                  <a:srgbClr val="FFFF99"/>
                </a:solidFill>
              </a:rPr>
              <a:t>Π</a:t>
            </a:r>
            <a:r>
              <a:rPr lang="el-GR" altLang="el-GR" sz="2400" dirty="0">
                <a:solidFill>
                  <a:srgbClr val="FFFF99"/>
                </a:solidFill>
                <a:cs typeface="Times New Roman" panose="02020603050405020304" pitchFamily="18" charset="0"/>
              </a:rPr>
              <a:t>ήγμα αίματος </a:t>
            </a:r>
            <a:endParaRPr lang="el-GR" altLang="el-GR" sz="2400" dirty="0">
              <a:solidFill>
                <a:srgbClr val="FFFF99"/>
              </a:solidFill>
            </a:endParaRPr>
          </a:p>
          <a:p>
            <a:pPr lvl="2">
              <a:lnSpc>
                <a:spcPct val="95000"/>
              </a:lnSpc>
            </a:pPr>
            <a:r>
              <a:rPr lang="el-GR" altLang="el-GR" sz="2400" dirty="0">
                <a:solidFill>
                  <a:srgbClr val="FFFF99"/>
                </a:solidFill>
              </a:rPr>
              <a:t>Κ</a:t>
            </a:r>
            <a:r>
              <a:rPr lang="el-GR" altLang="el-GR" sz="2400" dirty="0">
                <a:solidFill>
                  <a:srgbClr val="FFFF99"/>
                </a:solidFill>
                <a:cs typeface="Times New Roman" panose="02020603050405020304" pitchFamily="18" charset="0"/>
              </a:rPr>
              <a:t>ινητό</a:t>
            </a:r>
            <a:r>
              <a:rPr lang="el-GR" altLang="el-GR" sz="2400" dirty="0">
                <a:solidFill>
                  <a:srgbClr val="FFFF99"/>
                </a:solidFill>
              </a:rPr>
              <a:t>ς </a:t>
            </a:r>
            <a:r>
              <a:rPr lang="el-GR" altLang="el-GR" sz="2400" dirty="0">
                <a:solidFill>
                  <a:srgbClr val="FFFF99"/>
                </a:solidFill>
                <a:cs typeface="Times New Roman" panose="02020603050405020304" pitchFamily="18" charset="0"/>
              </a:rPr>
              <a:t>νεφρό</a:t>
            </a:r>
            <a:r>
              <a:rPr lang="el-GR" altLang="el-GR" sz="2400" dirty="0">
                <a:solidFill>
                  <a:srgbClr val="FFFF99"/>
                </a:solidFill>
              </a:rPr>
              <a:t>ς </a:t>
            </a:r>
            <a:r>
              <a:rPr lang="el-GR" altLang="el-GR" sz="2400" dirty="0" smtClean="0">
                <a:solidFill>
                  <a:srgbClr val="FFFF99"/>
                </a:solidFill>
              </a:rPr>
              <a:t> (πτώση νεφρού) #</a:t>
            </a:r>
            <a:endParaRPr lang="el-GR" altLang="el-GR" sz="2400" dirty="0">
              <a:solidFill>
                <a:srgbClr val="FFFF99"/>
              </a:solidFill>
            </a:endParaRPr>
          </a:p>
        </p:txBody>
      </p:sp>
      <p:pic>
        <p:nvPicPr>
          <p:cNvPr id="818180" name="Picture 4" descr="msotw9_tem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1196975"/>
            <a:ext cx="3124200" cy="2387600"/>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pic>
        <p:nvPicPr>
          <p:cNvPr id="818181" name="Picture 5" descr="msotw9_temp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7763" y="1557338"/>
            <a:ext cx="2838450" cy="4462462"/>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pic>
        <p:nvPicPr>
          <p:cNvPr id="818182" name="Picture 6" descr="msotw9_temp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7763" y="1245394"/>
            <a:ext cx="3063875" cy="4678362"/>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sp>
        <p:nvSpPr>
          <p:cNvPr id="818183" name="Line 7"/>
          <p:cNvSpPr>
            <a:spLocks noChangeShapeType="1"/>
          </p:cNvSpPr>
          <p:nvPr/>
        </p:nvSpPr>
        <p:spPr bwMode="auto">
          <a:xfrm>
            <a:off x="0" y="1052513"/>
            <a:ext cx="9144000" cy="0"/>
          </a:xfrm>
          <a:prstGeom prst="line">
            <a:avLst/>
          </a:prstGeom>
          <a:noFill/>
          <a:ln w="38100">
            <a:solidFill>
              <a:schemeClr val="accent1"/>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818181"/>
                                        </p:tgtEl>
                                        <p:attrNameLst>
                                          <p:attrName>style.visibility</p:attrName>
                                        </p:attrNameLst>
                                      </p:cBhvr>
                                      <p:to>
                                        <p:strVal val="visible"/>
                                      </p:to>
                                    </p:set>
                                    <p:animEffect transition="in" filter="dissolve">
                                      <p:cBhvr>
                                        <p:cTn id="7" dur="500"/>
                                        <p:tgtEl>
                                          <p:spTgt spid="81818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818182"/>
                                        </p:tgtEl>
                                        <p:attrNameLst>
                                          <p:attrName>style.visibility</p:attrName>
                                        </p:attrNameLst>
                                      </p:cBhvr>
                                      <p:to>
                                        <p:strVal val="visible"/>
                                      </p:to>
                                    </p:set>
                                    <p:animEffect transition="in" filter="dissolve">
                                      <p:cBhvr>
                                        <p:cTn id="12" dur="500"/>
                                        <p:tgtEl>
                                          <p:spTgt spid="818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7154" name="Rectangle 2"/>
          <p:cNvSpPr>
            <a:spLocks noGrp="1" noChangeArrowheads="1"/>
          </p:cNvSpPr>
          <p:nvPr>
            <p:ph type="title"/>
          </p:nvPr>
        </p:nvSpPr>
        <p:spPr/>
        <p:txBody>
          <a:bodyPr/>
          <a:lstStyle/>
          <a:p>
            <a:r>
              <a:rPr lang="el-GR" altLang="el-GR"/>
              <a:t>ΔΙΑΦΟΡΙΚΗ ΔΙΑΓΝΩΣΗ ΚΩΛΙΚΟΥ ΝΕΦΡΟΥ</a:t>
            </a:r>
          </a:p>
        </p:txBody>
      </p:sp>
      <p:pic>
        <p:nvPicPr>
          <p:cNvPr id="817155" name="Picture 3" descr="msotw9_temp0"/>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762000" y="990600"/>
            <a:ext cx="3689350" cy="5715000"/>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pic>
        <p:nvPicPr>
          <p:cNvPr id="817156" name="Picture 4" descr="msotw9_temp0"/>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5549900" y="1295400"/>
            <a:ext cx="3098800" cy="5334000"/>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62564" name="Picture 4"/>
          <p:cNvPicPr>
            <a:picLocks noChangeAspect="1" noChangeArrowheads="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1403350" y="0"/>
            <a:ext cx="6389688" cy="666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02" name="Rectangle 2"/>
          <p:cNvSpPr>
            <a:spLocks noGrp="1" noChangeArrowheads="1"/>
          </p:cNvSpPr>
          <p:nvPr>
            <p:ph type="title"/>
          </p:nvPr>
        </p:nvSpPr>
        <p:spPr/>
        <p:txBody>
          <a:bodyPr/>
          <a:lstStyle/>
          <a:p>
            <a:r>
              <a:rPr lang="el-GR" altLang="el-GR" u="sng"/>
              <a:t>ΠΟΝΟΣ ΟΥΡΟΔΟΧΟΥ ΚΥΣΤΗΣ</a:t>
            </a:r>
          </a:p>
        </p:txBody>
      </p:sp>
      <p:sp>
        <p:nvSpPr>
          <p:cNvPr id="819203" name="Rectangle 3"/>
          <p:cNvSpPr>
            <a:spLocks noGrp="1" noChangeArrowheads="1"/>
          </p:cNvSpPr>
          <p:nvPr>
            <p:ph type="body" idx="1"/>
          </p:nvPr>
        </p:nvSpPr>
        <p:spPr>
          <a:xfrm>
            <a:off x="9525" y="1341438"/>
            <a:ext cx="8978900" cy="4908550"/>
          </a:xfrm>
        </p:spPr>
        <p:txBody>
          <a:bodyPr/>
          <a:lstStyle/>
          <a:p>
            <a:pPr algn="just">
              <a:lnSpc>
                <a:spcPct val="105000"/>
              </a:lnSpc>
            </a:pPr>
            <a:r>
              <a:rPr lang="el-GR" altLang="el-GR" sz="3200"/>
              <a:t> Ήπιος  </a:t>
            </a:r>
            <a:r>
              <a:rPr lang="el-GR" altLang="el-GR" sz="3200" b="0"/>
              <a:t>(σπανίως ισχυρός)</a:t>
            </a:r>
          </a:p>
          <a:p>
            <a:pPr algn="just">
              <a:lnSpc>
                <a:spcPct val="105000"/>
              </a:lnSpc>
            </a:pPr>
            <a:r>
              <a:rPr lang="el-GR" altLang="el-GR" sz="3200"/>
              <a:t> Υ</a:t>
            </a:r>
            <a:r>
              <a:rPr lang="el-GR" altLang="el-GR" sz="3200">
                <a:cs typeface="Times New Roman" panose="02020603050405020304" pitchFamily="18" charset="0"/>
              </a:rPr>
              <a:t>περηβική </a:t>
            </a:r>
            <a:r>
              <a:rPr lang="el-GR" altLang="el-GR" sz="3200"/>
              <a:t>εντόπιση  </a:t>
            </a:r>
          </a:p>
          <a:p>
            <a:pPr algn="just">
              <a:lnSpc>
                <a:spcPct val="105000"/>
              </a:lnSpc>
            </a:pPr>
            <a:endParaRPr lang="el-GR" altLang="el-GR" sz="3200"/>
          </a:p>
          <a:p>
            <a:pPr algn="just">
              <a:lnSpc>
                <a:spcPct val="105000"/>
              </a:lnSpc>
              <a:buFont typeface="Wingdings" panose="05000000000000000000" pitchFamily="2" charset="2"/>
              <a:buNone/>
            </a:pPr>
            <a:r>
              <a:rPr lang="el-GR" altLang="el-GR" sz="3200"/>
              <a:t> </a:t>
            </a:r>
            <a:r>
              <a:rPr lang="en-US" altLang="el-GR" sz="3200"/>
              <a:t>   </a:t>
            </a:r>
            <a:r>
              <a:rPr lang="el-GR" altLang="el-GR" sz="3200" u="sng"/>
              <a:t>Αίτια</a:t>
            </a:r>
            <a:r>
              <a:rPr lang="el-GR" altLang="el-GR" sz="3200"/>
              <a:t> </a:t>
            </a:r>
          </a:p>
          <a:p>
            <a:pPr lvl="1" algn="just">
              <a:lnSpc>
                <a:spcPct val="105000"/>
              </a:lnSpc>
              <a:buFont typeface="Wingdings" panose="05000000000000000000" pitchFamily="2" charset="2"/>
              <a:buNone/>
            </a:pPr>
            <a:r>
              <a:rPr lang="el-GR" altLang="el-GR" sz="2000">
                <a:solidFill>
                  <a:srgbClr val="FFFF99"/>
                </a:solidFill>
                <a:sym typeface="Webdings" panose="05030102010509060703" pitchFamily="18" charset="2"/>
              </a:rPr>
              <a:t>        </a:t>
            </a:r>
            <a:r>
              <a:rPr lang="el-GR" altLang="el-GR" sz="2800">
                <a:solidFill>
                  <a:srgbClr val="FF3300"/>
                </a:solidFill>
                <a:sym typeface="Webdings" panose="05030102010509060703" pitchFamily="18" charset="2"/>
              </a:rPr>
              <a:t></a:t>
            </a:r>
            <a:r>
              <a:rPr lang="el-GR" altLang="el-GR" sz="2800">
                <a:solidFill>
                  <a:srgbClr val="FFFF99"/>
                </a:solidFill>
              </a:rPr>
              <a:t>Λιθίαση</a:t>
            </a:r>
          </a:p>
          <a:p>
            <a:pPr lvl="1" algn="just">
              <a:lnSpc>
                <a:spcPct val="105000"/>
              </a:lnSpc>
              <a:buFont typeface="Wingdings" panose="05000000000000000000" pitchFamily="2" charset="2"/>
              <a:buNone/>
            </a:pPr>
            <a:r>
              <a:rPr lang="el-GR" altLang="el-GR" sz="2800">
                <a:solidFill>
                  <a:srgbClr val="FFFF99"/>
                </a:solidFill>
                <a:sym typeface="Webdings" panose="05030102010509060703" pitchFamily="18" charset="2"/>
              </a:rPr>
              <a:t>      </a:t>
            </a:r>
            <a:r>
              <a:rPr lang="el-GR" altLang="el-GR" sz="2800">
                <a:solidFill>
                  <a:srgbClr val="FF3300"/>
                </a:solidFill>
                <a:sym typeface="Webdings" panose="05030102010509060703" pitchFamily="18" charset="2"/>
              </a:rPr>
              <a:t></a:t>
            </a:r>
            <a:r>
              <a:rPr lang="el-GR" altLang="el-GR" sz="2800">
                <a:solidFill>
                  <a:srgbClr val="FFFF99"/>
                </a:solidFill>
              </a:rPr>
              <a:t> Ξ</a:t>
            </a:r>
            <a:r>
              <a:rPr lang="el-GR" altLang="el-GR" sz="2800">
                <a:solidFill>
                  <a:srgbClr val="FFFF99"/>
                </a:solidFill>
                <a:cs typeface="Times New Roman" panose="02020603050405020304" pitchFamily="18" charset="0"/>
              </a:rPr>
              <a:t>ένα σώματα</a:t>
            </a:r>
            <a:endParaRPr lang="el-GR" altLang="el-GR" sz="2800">
              <a:solidFill>
                <a:srgbClr val="FFFF99"/>
              </a:solidFill>
            </a:endParaRPr>
          </a:p>
          <a:p>
            <a:pPr lvl="1" algn="just">
              <a:lnSpc>
                <a:spcPct val="105000"/>
              </a:lnSpc>
              <a:buFont typeface="Wingdings" panose="05000000000000000000" pitchFamily="2" charset="2"/>
              <a:buNone/>
            </a:pPr>
            <a:r>
              <a:rPr lang="el-GR" altLang="el-GR" sz="2800">
                <a:solidFill>
                  <a:srgbClr val="FFFF99"/>
                </a:solidFill>
                <a:sym typeface="Webdings" panose="05030102010509060703" pitchFamily="18" charset="2"/>
              </a:rPr>
              <a:t>      </a:t>
            </a:r>
            <a:r>
              <a:rPr lang="el-GR" altLang="el-GR" sz="2800">
                <a:solidFill>
                  <a:srgbClr val="FF3300"/>
                </a:solidFill>
                <a:sym typeface="Webdings" panose="05030102010509060703" pitchFamily="18" charset="2"/>
              </a:rPr>
              <a:t></a:t>
            </a:r>
            <a:r>
              <a:rPr lang="el-GR" altLang="el-GR" sz="2800">
                <a:solidFill>
                  <a:srgbClr val="FFFF99"/>
                </a:solidFill>
              </a:rPr>
              <a:t> Ό</a:t>
            </a:r>
            <a:r>
              <a:rPr lang="el-GR" altLang="el-GR" sz="2800">
                <a:solidFill>
                  <a:srgbClr val="FFFF99"/>
                </a:solidFill>
                <a:cs typeface="Times New Roman" panose="02020603050405020304" pitchFamily="18" charset="0"/>
              </a:rPr>
              <a:t>γκο</a:t>
            </a:r>
            <a:r>
              <a:rPr lang="el-GR" altLang="el-GR" sz="2800">
                <a:solidFill>
                  <a:srgbClr val="FFFF99"/>
                </a:solidFill>
              </a:rPr>
              <a:t>ι</a:t>
            </a:r>
          </a:p>
          <a:p>
            <a:pPr lvl="1" algn="just">
              <a:lnSpc>
                <a:spcPct val="105000"/>
              </a:lnSpc>
              <a:buFont typeface="Wingdings" panose="05000000000000000000" pitchFamily="2" charset="2"/>
              <a:buNone/>
            </a:pPr>
            <a:r>
              <a:rPr lang="el-GR" altLang="el-GR" sz="2800">
                <a:solidFill>
                  <a:srgbClr val="FF3300"/>
                </a:solidFill>
                <a:sym typeface="Webdings" panose="05030102010509060703" pitchFamily="18" charset="2"/>
              </a:rPr>
              <a:t>      </a:t>
            </a:r>
            <a:r>
              <a:rPr lang="el-GR" altLang="el-GR" sz="2800">
                <a:solidFill>
                  <a:srgbClr val="FFFF99"/>
                </a:solidFill>
              </a:rPr>
              <a:t> Φ</a:t>
            </a:r>
            <a:r>
              <a:rPr lang="el-GR" altLang="el-GR" sz="2800">
                <a:solidFill>
                  <a:srgbClr val="FFFF99"/>
                </a:solidFill>
                <a:cs typeface="Times New Roman" panose="02020603050405020304" pitchFamily="18" charset="0"/>
              </a:rPr>
              <a:t>λεγμονή </a:t>
            </a:r>
            <a:r>
              <a:rPr lang="el-GR" altLang="el-GR" sz="2800"/>
              <a:t>(στραγγουρία)</a:t>
            </a:r>
          </a:p>
          <a:p>
            <a:pPr lvl="1" algn="just">
              <a:lnSpc>
                <a:spcPct val="105000"/>
              </a:lnSpc>
              <a:buFont typeface="Wingdings" panose="05000000000000000000" pitchFamily="2" charset="2"/>
              <a:buNone/>
            </a:pPr>
            <a:r>
              <a:rPr lang="el-GR" altLang="el-GR" sz="2800">
                <a:solidFill>
                  <a:srgbClr val="FFFF99"/>
                </a:solidFill>
                <a:sym typeface="Webdings" panose="05030102010509060703" pitchFamily="18" charset="2"/>
              </a:rPr>
              <a:t>      </a:t>
            </a:r>
            <a:r>
              <a:rPr lang="el-GR" altLang="el-GR" sz="2800">
                <a:solidFill>
                  <a:srgbClr val="FF3300"/>
                </a:solidFill>
                <a:sym typeface="Webdings" panose="05030102010509060703" pitchFamily="18" charset="2"/>
              </a:rPr>
              <a:t></a:t>
            </a:r>
            <a:r>
              <a:rPr lang="el-GR" altLang="el-GR" sz="2800">
                <a:solidFill>
                  <a:srgbClr val="FFFF99"/>
                </a:solidFill>
              </a:rPr>
              <a:t> Ε</a:t>
            </a:r>
            <a:r>
              <a:rPr lang="el-GR" altLang="el-GR" sz="2800">
                <a:solidFill>
                  <a:srgbClr val="FFFF99"/>
                </a:solidFill>
                <a:cs typeface="Times New Roman" panose="02020603050405020304" pitchFamily="18" charset="0"/>
              </a:rPr>
              <a:t>πίσχεση ούρων</a:t>
            </a:r>
            <a:r>
              <a:rPr lang="el-GR" altLang="el-GR" sz="2800">
                <a:solidFill>
                  <a:srgbClr val="FFFF99"/>
                </a:solidFill>
              </a:rPr>
              <a:t>.</a:t>
            </a:r>
            <a:r>
              <a:rPr lang="el-GR" altLang="el-GR" sz="2800"/>
              <a:t> </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Θέση περιεχομένου 7"/>
          <p:cNvPicPr>
            <a:picLocks noGrp="1" noChangeAspect="1"/>
          </p:cNvPicPr>
          <p:nvPr>
            <p:ph sz="quarter" idx="4"/>
          </p:nvPr>
        </p:nvPicPr>
        <p:blipFill>
          <a:blip r:embed="rId2">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983418" y="0"/>
            <a:ext cx="7773209" cy="6858001"/>
          </a:xfrm>
          <a:prstGeom prst="rect">
            <a:avLst/>
          </a:prstGeom>
        </p:spPr>
      </p:pic>
    </p:spTree>
    <p:extLst>
      <p:ext uri="{BB962C8B-B14F-4D97-AF65-F5344CB8AC3E}">
        <p14:creationId xmlns:p14="http://schemas.microsoft.com/office/powerpoint/2010/main" val="4277135638"/>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0226" name="Rectangle 2"/>
          <p:cNvSpPr>
            <a:spLocks noGrp="1" noChangeArrowheads="1"/>
          </p:cNvSpPr>
          <p:nvPr>
            <p:ph type="title"/>
          </p:nvPr>
        </p:nvSpPr>
        <p:spPr/>
        <p:txBody>
          <a:bodyPr/>
          <a:lstStyle/>
          <a:p>
            <a:r>
              <a:rPr lang="el-GR" altLang="el-GR" sz="3600">
                <a:cs typeface="Times New Roman" panose="02020603050405020304" pitchFamily="18" charset="0"/>
              </a:rPr>
              <a:t>ΔΙΑΤΑΡΑΧΕΣ ΤΗΣ ΟΥΡΗΣΗΣ</a:t>
            </a:r>
            <a:r>
              <a:rPr lang="el-GR" altLang="el-GR" sz="2800"/>
              <a:t> </a:t>
            </a:r>
          </a:p>
        </p:txBody>
      </p:sp>
      <p:sp>
        <p:nvSpPr>
          <p:cNvPr id="820227" name="Rectangle 3"/>
          <p:cNvSpPr>
            <a:spLocks noGrp="1" noChangeArrowheads="1"/>
          </p:cNvSpPr>
          <p:nvPr>
            <p:ph type="body" idx="1"/>
          </p:nvPr>
        </p:nvSpPr>
        <p:spPr>
          <a:xfrm>
            <a:off x="1692275" y="1341438"/>
            <a:ext cx="5256213" cy="5121275"/>
          </a:xfrm>
          <a:solidFill>
            <a:srgbClr val="006666"/>
          </a:solidFill>
        </p:spPr>
        <p:txBody>
          <a:bodyPr/>
          <a:lstStyle/>
          <a:p>
            <a:pPr>
              <a:lnSpc>
                <a:spcPct val="125000"/>
              </a:lnSpc>
            </a:pPr>
            <a:r>
              <a:rPr lang="el-GR" altLang="el-GR" sz="4000">
                <a:cs typeface="Times New Roman" panose="02020603050405020304" pitchFamily="18" charset="0"/>
              </a:rPr>
              <a:t>Συχνουρία</a:t>
            </a:r>
            <a:r>
              <a:rPr lang="el-GR" altLang="el-GR" sz="4000"/>
              <a:t> </a:t>
            </a:r>
          </a:p>
          <a:p>
            <a:pPr>
              <a:lnSpc>
                <a:spcPct val="125000"/>
              </a:lnSpc>
            </a:pPr>
            <a:r>
              <a:rPr lang="el-GR" altLang="el-GR" sz="4000">
                <a:cs typeface="Times New Roman" panose="02020603050405020304" pitchFamily="18" charset="0"/>
              </a:rPr>
              <a:t>Δυσουρία</a:t>
            </a:r>
          </a:p>
          <a:p>
            <a:pPr>
              <a:lnSpc>
                <a:spcPct val="125000"/>
              </a:lnSpc>
            </a:pPr>
            <a:r>
              <a:rPr lang="el-GR" altLang="el-GR" sz="4000">
                <a:cs typeface="Times New Roman" panose="02020603050405020304" pitchFamily="18" charset="0"/>
              </a:rPr>
              <a:t>Ακράτεια ούρων</a:t>
            </a:r>
            <a:r>
              <a:rPr lang="el-GR" altLang="el-GR" sz="4000"/>
              <a:t> </a:t>
            </a:r>
          </a:p>
          <a:p>
            <a:pPr>
              <a:lnSpc>
                <a:spcPct val="125000"/>
              </a:lnSpc>
            </a:pPr>
            <a:r>
              <a:rPr lang="el-GR" altLang="el-GR" sz="4000">
                <a:cs typeface="Times New Roman" panose="02020603050405020304" pitchFamily="18" charset="0"/>
              </a:rPr>
              <a:t>Ενούρηση</a:t>
            </a:r>
            <a:r>
              <a:rPr lang="el-GR" altLang="el-GR" sz="4000"/>
              <a:t> </a:t>
            </a:r>
          </a:p>
          <a:p>
            <a:pPr>
              <a:lnSpc>
                <a:spcPct val="125000"/>
              </a:lnSpc>
            </a:pPr>
            <a:r>
              <a:rPr lang="el-GR" altLang="el-GR" sz="4000">
                <a:cs typeface="Times New Roman" panose="02020603050405020304" pitchFamily="18" charset="0"/>
              </a:rPr>
              <a:t>Επίσχεση ούρων</a:t>
            </a:r>
            <a:r>
              <a:rPr lang="el-GR" altLang="el-GR" sz="4000"/>
              <a:t> </a:t>
            </a:r>
          </a:p>
          <a:p>
            <a:pPr>
              <a:lnSpc>
                <a:spcPct val="125000"/>
              </a:lnSpc>
            </a:pPr>
            <a:r>
              <a:rPr lang="el-GR" altLang="el-GR" sz="4000">
                <a:cs typeface="Times New Roman" panose="02020603050405020304" pitchFamily="18" charset="0"/>
              </a:rPr>
              <a:t>Νυκτουρία</a:t>
            </a:r>
            <a:r>
              <a:rPr lang="el-GR" altLang="el-GR" sz="4000"/>
              <a:t> </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87146" name="Picture 10"/>
          <p:cNvPicPr>
            <a:picLocks noGrp="1" noChangeAspect="1" noChangeArrowheads="1"/>
          </p:cNvPicPr>
          <p:nvPr>
            <p:ph sz="half" idx="2"/>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a:xfrm>
            <a:off x="4419401" y="928618"/>
            <a:ext cx="4757711" cy="5661026"/>
          </a:xfrm>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87143" name="Rectangle 7"/>
          <p:cNvSpPr>
            <a:spLocks noGrp="1" noChangeArrowheads="1"/>
          </p:cNvSpPr>
          <p:nvPr>
            <p:ph type="title"/>
          </p:nvPr>
        </p:nvSpPr>
        <p:spPr>
          <a:xfrm>
            <a:off x="152400" y="0"/>
            <a:ext cx="8991600" cy="1143000"/>
          </a:xfrm>
        </p:spPr>
        <p:txBody>
          <a:bodyPr/>
          <a:lstStyle/>
          <a:p>
            <a:r>
              <a:rPr lang="el-GR" altLang="el-GR" sz="2800"/>
              <a:t>Η ΝΕΥΡΩΣΗ ΤΗΣ ΟΥΡΟΔΟΧΟΥ ΚΥΣΤΗΣ</a:t>
            </a:r>
          </a:p>
        </p:txBody>
      </p:sp>
      <p:sp>
        <p:nvSpPr>
          <p:cNvPr id="987144" name="Rectangle 8"/>
          <p:cNvSpPr>
            <a:spLocks noGrp="1" noChangeArrowheads="1"/>
          </p:cNvSpPr>
          <p:nvPr>
            <p:ph type="body" sz="half" idx="1"/>
          </p:nvPr>
        </p:nvSpPr>
        <p:spPr>
          <a:xfrm>
            <a:off x="0" y="1412776"/>
            <a:ext cx="4140200" cy="4467919"/>
          </a:xfrm>
        </p:spPr>
        <p:txBody>
          <a:bodyPr/>
          <a:lstStyle/>
          <a:p>
            <a:pPr marL="533400" indent="-533400">
              <a:lnSpc>
                <a:spcPct val="75000"/>
              </a:lnSpc>
              <a:buFont typeface="Wingdings" panose="05000000000000000000" pitchFamily="2" charset="2"/>
              <a:buNone/>
            </a:pPr>
            <a:r>
              <a:rPr lang="el-GR" altLang="el-GR" sz="2400" dirty="0">
                <a:latin typeface="Arial Narrow" panose="020B0606020202030204" pitchFamily="34" charset="0"/>
              </a:rPr>
              <a:t>1. Συμπαθητική (</a:t>
            </a:r>
            <a:r>
              <a:rPr lang="en-US" altLang="el-GR" sz="2400" dirty="0">
                <a:latin typeface="Arial Narrow" panose="020B0606020202030204" pitchFamily="34" charset="0"/>
              </a:rPr>
              <a:t>L2)</a:t>
            </a:r>
            <a:endParaRPr lang="el-GR" altLang="el-GR" sz="2400" dirty="0">
              <a:latin typeface="Arial Narrow" panose="020B0606020202030204" pitchFamily="34" charset="0"/>
            </a:endParaRPr>
          </a:p>
          <a:p>
            <a:pPr marL="533400" indent="-533400">
              <a:lnSpc>
                <a:spcPct val="115000"/>
              </a:lnSpc>
              <a:buFont typeface="Wingdings" panose="05000000000000000000" pitchFamily="2" charset="2"/>
              <a:buNone/>
            </a:pPr>
            <a:r>
              <a:rPr lang="en-US" altLang="el-GR" sz="2400" dirty="0">
                <a:latin typeface="Arial Narrow" panose="020B0606020202030204" pitchFamily="34" charset="0"/>
              </a:rPr>
              <a:t>     </a:t>
            </a:r>
            <a:r>
              <a:rPr lang="en-US" altLang="el-GR" sz="2400" dirty="0">
                <a:latin typeface="Arial Narrow" panose="020B0606020202030204" pitchFamily="34" charset="0"/>
                <a:cs typeface="Vrinda" panose="020B0502040204020203" pitchFamily="34" charset="0"/>
              </a:rPr>
              <a:t>*</a:t>
            </a:r>
            <a:r>
              <a:rPr lang="en-US" altLang="el-GR" sz="2400" dirty="0">
                <a:latin typeface="Arial Narrow" panose="020B0606020202030204" pitchFamily="34" charset="0"/>
              </a:rPr>
              <a:t> </a:t>
            </a:r>
            <a:r>
              <a:rPr lang="el-GR" altLang="el-GR" sz="2400" b="0" dirty="0">
                <a:latin typeface="Arial Narrow" panose="020B0606020202030204" pitchFamily="34" charset="0"/>
              </a:rPr>
              <a:t>υπογάστριο νεύρο </a:t>
            </a:r>
            <a:r>
              <a:rPr lang="el-GR" altLang="el-GR" sz="2400" b="0" dirty="0">
                <a:solidFill>
                  <a:srgbClr val="99FF33"/>
                </a:solidFill>
                <a:latin typeface="Arial Narrow" panose="020B0606020202030204" pitchFamily="34" charset="0"/>
              </a:rPr>
              <a:t>(σώμα)</a:t>
            </a:r>
            <a:r>
              <a:rPr lang="el-GR" altLang="el-GR" sz="2400" b="0" dirty="0">
                <a:latin typeface="Arial Narrow" panose="020B0606020202030204" pitchFamily="34" charset="0"/>
              </a:rPr>
              <a:t>  </a:t>
            </a:r>
          </a:p>
          <a:p>
            <a:pPr marL="533400" indent="-533400">
              <a:lnSpc>
                <a:spcPct val="195000"/>
              </a:lnSpc>
              <a:buFont typeface="Wingdings" panose="05000000000000000000" pitchFamily="2" charset="2"/>
              <a:buNone/>
            </a:pPr>
            <a:r>
              <a:rPr lang="el-GR" altLang="el-GR" sz="2400" dirty="0">
                <a:latin typeface="Arial Narrow" panose="020B0606020202030204" pitchFamily="34" charset="0"/>
              </a:rPr>
              <a:t>   </a:t>
            </a:r>
          </a:p>
          <a:p>
            <a:pPr marL="533400" indent="-533400">
              <a:lnSpc>
                <a:spcPct val="75000"/>
              </a:lnSpc>
              <a:buFont typeface="Wingdings" panose="05000000000000000000" pitchFamily="2" charset="2"/>
              <a:buNone/>
            </a:pPr>
            <a:r>
              <a:rPr lang="el-GR" altLang="el-GR" sz="2400" dirty="0">
                <a:latin typeface="Arial Narrow" panose="020B0606020202030204" pitchFamily="34" charset="0"/>
              </a:rPr>
              <a:t>2. Παρασυμπαθητική </a:t>
            </a:r>
            <a:r>
              <a:rPr lang="el-GR" altLang="el-GR" sz="2400" dirty="0" smtClean="0">
                <a:latin typeface="Arial Narrow" panose="020B0606020202030204" pitchFamily="34" charset="0"/>
              </a:rPr>
              <a:t>(</a:t>
            </a:r>
            <a:r>
              <a:rPr lang="en-US" altLang="el-GR" sz="2400" dirty="0" smtClean="0">
                <a:latin typeface="Arial Narrow" panose="020B0606020202030204" pitchFamily="34" charset="0"/>
              </a:rPr>
              <a:t>S2-S4</a:t>
            </a:r>
            <a:r>
              <a:rPr lang="el-GR" altLang="el-GR" sz="2400" dirty="0">
                <a:latin typeface="Arial Narrow" panose="020B0606020202030204" pitchFamily="34" charset="0"/>
              </a:rPr>
              <a:t>)</a:t>
            </a:r>
            <a:r>
              <a:rPr lang="en-US" altLang="el-GR" sz="2400" dirty="0">
                <a:latin typeface="Arial Narrow" panose="020B0606020202030204" pitchFamily="34" charset="0"/>
              </a:rPr>
              <a:t> </a:t>
            </a:r>
            <a:endParaRPr lang="el-GR" altLang="el-GR" sz="2400" dirty="0">
              <a:latin typeface="Arial Narrow" panose="020B0606020202030204" pitchFamily="34" charset="0"/>
            </a:endParaRPr>
          </a:p>
          <a:p>
            <a:pPr marL="533400" indent="-533400">
              <a:lnSpc>
                <a:spcPct val="105000"/>
              </a:lnSpc>
              <a:buFont typeface="Wingdings" panose="05000000000000000000" pitchFamily="2" charset="2"/>
              <a:buNone/>
            </a:pPr>
            <a:r>
              <a:rPr lang="el-GR" altLang="el-GR" sz="2400" dirty="0">
                <a:latin typeface="Arial Narrow" panose="020B0606020202030204" pitchFamily="34" charset="0"/>
                <a:cs typeface="Vrinda" panose="020B0502040204020203" pitchFamily="34" charset="0"/>
              </a:rPr>
              <a:t>   </a:t>
            </a:r>
            <a:r>
              <a:rPr lang="en-US" altLang="el-GR" sz="2400" dirty="0">
                <a:latin typeface="Arial Narrow" panose="020B0606020202030204" pitchFamily="34" charset="0"/>
                <a:cs typeface="Vrinda" panose="020B0502040204020203" pitchFamily="34" charset="0"/>
              </a:rPr>
              <a:t>*</a:t>
            </a:r>
            <a:r>
              <a:rPr lang="el-GR" altLang="el-GR" sz="2400" dirty="0">
                <a:latin typeface="Arial Narrow" panose="020B0606020202030204" pitchFamily="34" charset="0"/>
                <a:cs typeface="Vrinda" panose="020B0502040204020203" pitchFamily="34" charset="0"/>
              </a:rPr>
              <a:t> </a:t>
            </a:r>
            <a:r>
              <a:rPr lang="el-GR" altLang="el-GR" sz="2400" b="0" dirty="0">
                <a:latin typeface="Arial Narrow" panose="020B0606020202030204" pitchFamily="34" charset="0"/>
              </a:rPr>
              <a:t>πυελικό νεύρο</a:t>
            </a:r>
            <a:r>
              <a:rPr lang="el-GR" altLang="el-GR" sz="2400" dirty="0">
                <a:latin typeface="Arial Narrow" panose="020B0606020202030204" pitchFamily="34" charset="0"/>
              </a:rPr>
              <a:t> </a:t>
            </a:r>
            <a:r>
              <a:rPr lang="el-GR" altLang="el-GR" sz="2000" dirty="0">
                <a:solidFill>
                  <a:srgbClr val="99FF33"/>
                </a:solidFill>
                <a:latin typeface="Arial Narrow" panose="020B0606020202030204" pitchFamily="34" charset="0"/>
              </a:rPr>
              <a:t>(σώμα </a:t>
            </a:r>
            <a:r>
              <a:rPr lang="el-GR" altLang="el-GR" sz="2000" dirty="0" smtClean="0">
                <a:solidFill>
                  <a:srgbClr val="99FF33"/>
                </a:solidFill>
                <a:latin typeface="Arial Narrow" panose="020B0606020202030204" pitchFamily="34" charset="0"/>
              </a:rPr>
              <a:t>&amp; αυχένας</a:t>
            </a:r>
            <a:r>
              <a:rPr lang="el-GR" altLang="el-GR" sz="2000" dirty="0">
                <a:solidFill>
                  <a:srgbClr val="99FF33"/>
                </a:solidFill>
                <a:latin typeface="Arial Narrow" panose="020B0606020202030204" pitchFamily="34" charset="0"/>
              </a:rPr>
              <a:t>)</a:t>
            </a:r>
          </a:p>
          <a:p>
            <a:pPr marL="533400" indent="-533400">
              <a:lnSpc>
                <a:spcPct val="215000"/>
              </a:lnSpc>
              <a:buFont typeface="Wingdings" panose="05000000000000000000" pitchFamily="2" charset="2"/>
              <a:buNone/>
            </a:pPr>
            <a:r>
              <a:rPr lang="el-GR" altLang="el-GR" sz="2000" b="0" dirty="0">
                <a:latin typeface="Arial Narrow" panose="020B0606020202030204" pitchFamily="34" charset="0"/>
              </a:rPr>
              <a:t>      	</a:t>
            </a:r>
          </a:p>
          <a:p>
            <a:pPr marL="533400" indent="-533400">
              <a:lnSpc>
                <a:spcPct val="75000"/>
              </a:lnSpc>
              <a:buFont typeface="Wingdings" panose="05000000000000000000" pitchFamily="2" charset="2"/>
              <a:buNone/>
            </a:pPr>
            <a:r>
              <a:rPr lang="el-GR" altLang="el-GR" sz="2400" b="0" dirty="0">
                <a:latin typeface="Arial Narrow" panose="020B0606020202030204" pitchFamily="34" charset="0"/>
              </a:rPr>
              <a:t>3. </a:t>
            </a:r>
            <a:r>
              <a:rPr lang="el-GR" altLang="el-GR" sz="2400" dirty="0">
                <a:latin typeface="Arial Narrow" panose="020B0606020202030204" pitchFamily="34" charset="0"/>
              </a:rPr>
              <a:t>Σωματική </a:t>
            </a:r>
            <a:r>
              <a:rPr lang="el-GR" altLang="el-GR" sz="2000" b="0" dirty="0">
                <a:latin typeface="Arial Narrow" panose="020B0606020202030204" pitchFamily="34" charset="0"/>
              </a:rPr>
              <a:t>(</a:t>
            </a:r>
            <a:r>
              <a:rPr lang="el-GR" altLang="el-GR" sz="2000" dirty="0" err="1">
                <a:latin typeface="Arial Narrow" panose="020B0606020202030204" pitchFamily="34" charset="0"/>
              </a:rPr>
              <a:t>πρ</a:t>
            </a:r>
            <a:r>
              <a:rPr lang="el-GR" altLang="el-GR" sz="2000" dirty="0">
                <a:latin typeface="Arial Narrow" panose="020B0606020202030204" pitchFamily="34" charset="0"/>
              </a:rPr>
              <a:t>. </a:t>
            </a:r>
            <a:r>
              <a:rPr lang="el-GR" altLang="el-GR" sz="2000" dirty="0" smtClean="0">
                <a:latin typeface="Arial Narrow" panose="020B0606020202030204" pitchFamily="34" charset="0"/>
              </a:rPr>
              <a:t>κέρατα ΝΜ  </a:t>
            </a:r>
            <a:r>
              <a:rPr lang="en-US" altLang="el-GR" sz="2000" dirty="0">
                <a:latin typeface="Arial Narrow" panose="020B0606020202030204" pitchFamily="34" charset="0"/>
              </a:rPr>
              <a:t>S2-S4</a:t>
            </a:r>
            <a:r>
              <a:rPr lang="el-GR" altLang="el-GR" sz="2000" dirty="0">
                <a:latin typeface="Arial Narrow" panose="020B0606020202030204" pitchFamily="34" charset="0"/>
              </a:rPr>
              <a:t>) </a:t>
            </a:r>
          </a:p>
          <a:p>
            <a:pPr marL="533400" indent="-533400">
              <a:lnSpc>
                <a:spcPct val="105000"/>
              </a:lnSpc>
              <a:buFont typeface="Wingdings" panose="05000000000000000000" pitchFamily="2" charset="2"/>
              <a:buNone/>
            </a:pPr>
            <a:r>
              <a:rPr lang="el-GR" altLang="el-GR" sz="2400" dirty="0">
                <a:latin typeface="Arial Narrow" panose="020B0606020202030204" pitchFamily="34" charset="0"/>
                <a:cs typeface="Vrinda" panose="020B0502040204020203" pitchFamily="34" charset="0"/>
              </a:rPr>
              <a:t>   </a:t>
            </a:r>
            <a:r>
              <a:rPr lang="en-US" altLang="el-GR" sz="2400" dirty="0">
                <a:latin typeface="Arial Narrow" panose="020B0606020202030204" pitchFamily="34" charset="0"/>
                <a:cs typeface="Vrinda" panose="020B0502040204020203" pitchFamily="34" charset="0"/>
              </a:rPr>
              <a:t>*</a:t>
            </a:r>
            <a:r>
              <a:rPr lang="el-GR" altLang="el-GR" sz="2400" dirty="0">
                <a:latin typeface="Arial Narrow" panose="020B0606020202030204" pitchFamily="34" charset="0"/>
                <a:cs typeface="Vrinda" panose="020B0502040204020203" pitchFamily="34" charset="0"/>
              </a:rPr>
              <a:t> </a:t>
            </a:r>
            <a:r>
              <a:rPr lang="el-GR" altLang="el-GR" sz="2400" b="0" dirty="0" err="1">
                <a:latin typeface="Arial Narrow" panose="020B0606020202030204" pitchFamily="34" charset="0"/>
              </a:rPr>
              <a:t>αιδοιϊκό</a:t>
            </a:r>
            <a:r>
              <a:rPr lang="el-GR" altLang="el-GR" sz="2400" b="0" dirty="0">
                <a:latin typeface="Arial Narrow" panose="020B0606020202030204" pitchFamily="34" charset="0"/>
              </a:rPr>
              <a:t> νεύρο</a:t>
            </a:r>
            <a:r>
              <a:rPr lang="el-GR" altLang="el-GR" sz="2400" dirty="0">
                <a:latin typeface="Arial Narrow" panose="020B0606020202030204" pitchFamily="34" charset="0"/>
              </a:rPr>
              <a:t> </a:t>
            </a:r>
            <a:r>
              <a:rPr lang="el-GR" altLang="el-GR" sz="2000" dirty="0">
                <a:solidFill>
                  <a:srgbClr val="99FF33"/>
                </a:solidFill>
                <a:latin typeface="Arial Narrow" panose="020B0606020202030204" pitchFamily="34" charset="0"/>
              </a:rPr>
              <a:t>(έξω σφιγκτήρας)</a:t>
            </a:r>
          </a:p>
          <a:p>
            <a:pPr marL="533400" indent="-533400">
              <a:lnSpc>
                <a:spcPct val="75000"/>
              </a:lnSpc>
              <a:buFont typeface="Wingdings" panose="05000000000000000000" pitchFamily="2" charset="2"/>
              <a:buNone/>
            </a:pPr>
            <a:r>
              <a:rPr lang="en-US" altLang="el-GR" sz="2400" dirty="0">
                <a:latin typeface="Arial Narrow" panose="020B0606020202030204" pitchFamily="34" charset="0"/>
              </a:rPr>
              <a:t> </a:t>
            </a:r>
            <a:endParaRPr lang="el-GR" altLang="el-GR" sz="2400" dirty="0">
              <a:latin typeface="Arial Narrow" panose="020B0606020202030204" pitchFamily="34" charset="0"/>
            </a:endParaRPr>
          </a:p>
        </p:txBody>
      </p:sp>
      <p:sp>
        <p:nvSpPr>
          <p:cNvPr id="987147" name="Line 11"/>
          <p:cNvSpPr>
            <a:spLocks noChangeShapeType="1"/>
          </p:cNvSpPr>
          <p:nvPr/>
        </p:nvSpPr>
        <p:spPr bwMode="auto">
          <a:xfrm>
            <a:off x="0" y="908050"/>
            <a:ext cx="9144000"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116632"/>
            <a:ext cx="8352928" cy="720080"/>
          </a:xfrm>
        </p:spPr>
        <p:txBody>
          <a:bodyPr/>
          <a:lstStyle/>
          <a:p>
            <a:r>
              <a:rPr lang="el-GR" altLang="el-GR" dirty="0"/>
              <a:t>ΤΟ ΑΝΤΑΝΑΚΛΑΣΤΙΚΟ ΤΗΣ ΟΥΡΗΣΗΣ</a:t>
            </a:r>
            <a:endParaRPr lang="el-GR" dirty="0"/>
          </a:p>
        </p:txBody>
      </p:sp>
      <p:sp>
        <p:nvSpPr>
          <p:cNvPr id="4" name="Θέση κειμένου 3"/>
          <p:cNvSpPr>
            <a:spLocks noGrp="1"/>
          </p:cNvSpPr>
          <p:nvPr>
            <p:ph type="body" sz="half" idx="2"/>
          </p:nvPr>
        </p:nvSpPr>
        <p:spPr>
          <a:xfrm>
            <a:off x="0" y="1196752"/>
            <a:ext cx="6516216" cy="4840299"/>
          </a:xfrm>
        </p:spPr>
        <p:txBody>
          <a:bodyPr/>
          <a:lstStyle/>
          <a:p>
            <a:pPr>
              <a:lnSpc>
                <a:spcPct val="115000"/>
              </a:lnSpc>
            </a:pPr>
            <a:r>
              <a:rPr lang="el-GR" altLang="zh-TW" sz="2400" dirty="0">
                <a:solidFill>
                  <a:schemeClr val="tx2"/>
                </a:solidFill>
                <a:latin typeface="Arial Narrow" panose="020B0606020202030204" pitchFamily="34" charset="0"/>
                <a:sym typeface="Monotype Sorts" pitchFamily="2" charset="2"/>
              </a:rPr>
              <a:t>Πλήρωση κύστης (150-400 </a:t>
            </a:r>
            <a:r>
              <a:rPr lang="en-US" altLang="zh-TW" sz="2400" dirty="0">
                <a:solidFill>
                  <a:schemeClr val="tx2"/>
                </a:solidFill>
                <a:latin typeface="Arial Narrow" panose="020B0606020202030204" pitchFamily="34" charset="0"/>
                <a:ea typeface="新細明體" panose="02020500000000000000" pitchFamily="18" charset="-120"/>
                <a:sym typeface="Monotype Sorts" pitchFamily="2" charset="2"/>
              </a:rPr>
              <a:t>cm3</a:t>
            </a:r>
            <a:r>
              <a:rPr lang="el-GR" altLang="zh-TW" sz="2400" dirty="0">
                <a:solidFill>
                  <a:schemeClr val="tx2"/>
                </a:solidFill>
                <a:latin typeface="Arial Narrow" panose="020B0606020202030204" pitchFamily="34" charset="0"/>
                <a:sym typeface="Monotype Sorts" pitchFamily="2" charset="2"/>
              </a:rPr>
              <a:t>) </a:t>
            </a:r>
            <a:r>
              <a:rPr lang="en-US" altLang="zh-TW" sz="2400" dirty="0">
                <a:solidFill>
                  <a:schemeClr val="tx2"/>
                </a:solidFill>
                <a:latin typeface="Arial Narrow" panose="020B0606020202030204" pitchFamily="34" charset="0"/>
                <a:sym typeface="Wingdings" panose="05000000000000000000" pitchFamily="2" charset="2"/>
              </a:rPr>
              <a:t></a:t>
            </a:r>
            <a:r>
              <a:rPr lang="el-GR" altLang="zh-TW" sz="2400" dirty="0">
                <a:solidFill>
                  <a:schemeClr val="tx2"/>
                </a:solidFill>
                <a:latin typeface="Arial Narrow" panose="020B0606020202030204" pitchFamily="34" charset="0"/>
                <a:sym typeface="Wingdings" panose="05000000000000000000" pitchFamily="2" charset="2"/>
              </a:rPr>
              <a:t> ερεθισμός </a:t>
            </a:r>
            <a:r>
              <a:rPr lang="el-GR" altLang="el-GR" sz="2400" dirty="0" err="1">
                <a:solidFill>
                  <a:schemeClr val="tx2"/>
                </a:solidFill>
                <a:latin typeface="Arial Narrow" panose="020B0606020202030204" pitchFamily="34" charset="0"/>
              </a:rPr>
              <a:t>μηχανοϋποδοχέων</a:t>
            </a:r>
            <a:endParaRPr lang="el-GR" altLang="zh-TW" sz="2400" dirty="0">
              <a:solidFill>
                <a:schemeClr val="tx2"/>
              </a:solidFill>
              <a:latin typeface="Arial Narrow" panose="020B0606020202030204" pitchFamily="34" charset="0"/>
              <a:sym typeface="Wingdings" panose="05000000000000000000" pitchFamily="2" charset="2"/>
            </a:endParaRPr>
          </a:p>
          <a:p>
            <a:pPr marL="457200" indent="-457200">
              <a:lnSpc>
                <a:spcPct val="115000"/>
              </a:lnSpc>
              <a:buFont typeface="+mj-lt"/>
              <a:buAutoNum type="arabicPeriod"/>
            </a:pPr>
            <a:r>
              <a:rPr lang="el-GR" altLang="el-GR" sz="2600" dirty="0">
                <a:latin typeface="Arial Narrow" panose="020B0606020202030204" pitchFamily="34" charset="0"/>
              </a:rPr>
              <a:t>Αίσθηση πλήρωσης κύστης  - βούληση ούρησης </a:t>
            </a:r>
          </a:p>
          <a:p>
            <a:pPr marL="800100" lvl="1" indent="-342900">
              <a:lnSpc>
                <a:spcPct val="115000"/>
              </a:lnSpc>
              <a:buFont typeface="Arial" panose="020B0604020202020204" pitchFamily="34" charset="0"/>
              <a:buChar char="•"/>
            </a:pPr>
            <a:r>
              <a:rPr lang="el-GR" altLang="el-GR" sz="2200" dirty="0">
                <a:latin typeface="Arial Narrow" panose="020B0606020202030204" pitchFamily="34" charset="0"/>
              </a:rPr>
              <a:t>Έλεγχος σύσπασης έξω  </a:t>
            </a:r>
            <a:r>
              <a:rPr lang="el-GR" altLang="el-GR" sz="2200" dirty="0" err="1">
                <a:latin typeface="Arial Narrow" panose="020B0606020202030204" pitchFamily="34" charset="0"/>
              </a:rPr>
              <a:t>σφιγκτήρος</a:t>
            </a:r>
            <a:r>
              <a:rPr lang="el-GR" altLang="el-GR" sz="2200" dirty="0">
                <a:latin typeface="Arial Narrow" panose="020B0606020202030204" pitchFamily="34" charset="0"/>
              </a:rPr>
              <a:t> </a:t>
            </a:r>
            <a:endParaRPr lang="el-GR" altLang="el-GR" sz="2200" dirty="0" smtClean="0">
              <a:latin typeface="Arial Narrow" panose="020B0606020202030204" pitchFamily="34" charset="0"/>
            </a:endParaRPr>
          </a:p>
          <a:p>
            <a:pPr lvl="1">
              <a:lnSpc>
                <a:spcPct val="115000"/>
              </a:lnSpc>
            </a:pPr>
            <a:r>
              <a:rPr lang="el-GR" altLang="el-GR" sz="2200" dirty="0">
                <a:solidFill>
                  <a:srgbClr val="00B0F0"/>
                </a:solidFill>
                <a:latin typeface="Arial Narrow" panose="020B0606020202030204" pitchFamily="34" charset="0"/>
              </a:rPr>
              <a:t> </a:t>
            </a:r>
            <a:r>
              <a:rPr lang="el-GR" altLang="el-GR" sz="2200" dirty="0" smtClean="0">
                <a:solidFill>
                  <a:srgbClr val="00B0F0"/>
                </a:solidFill>
                <a:latin typeface="Arial Narrow" panose="020B0606020202030204" pitchFamily="34" charset="0"/>
              </a:rPr>
              <a:t>      (</a:t>
            </a:r>
            <a:r>
              <a:rPr lang="el-GR" altLang="el-GR" sz="2200" dirty="0">
                <a:solidFill>
                  <a:srgbClr val="00B0F0"/>
                </a:solidFill>
                <a:latin typeface="Arial Narrow" panose="020B0606020202030204" pitchFamily="34" charset="0"/>
              </a:rPr>
              <a:t>έναρξη ή </a:t>
            </a:r>
            <a:r>
              <a:rPr lang="el-GR" altLang="el-GR" sz="2200" dirty="0" smtClean="0">
                <a:solidFill>
                  <a:srgbClr val="00B0F0"/>
                </a:solidFill>
                <a:latin typeface="Arial Narrow" panose="020B0606020202030204" pitchFamily="34" charset="0"/>
              </a:rPr>
              <a:t>καθυστέρηση ούρησης) </a:t>
            </a:r>
            <a:endParaRPr lang="el-GR" altLang="el-GR" sz="2200" dirty="0">
              <a:solidFill>
                <a:srgbClr val="00B0F0"/>
              </a:solidFill>
              <a:latin typeface="Arial Narrow" panose="020B0606020202030204" pitchFamily="34" charset="0"/>
            </a:endParaRPr>
          </a:p>
          <a:p>
            <a:pPr lvl="1">
              <a:lnSpc>
                <a:spcPct val="115000"/>
              </a:lnSpc>
            </a:pPr>
            <a:endParaRPr lang="el-GR" altLang="el-GR" sz="2200" dirty="0">
              <a:latin typeface="Arial Narrow" panose="020B0606020202030204" pitchFamily="34" charset="0"/>
            </a:endParaRPr>
          </a:p>
          <a:p>
            <a:pPr marL="457200" indent="-457200">
              <a:lnSpc>
                <a:spcPct val="100000"/>
              </a:lnSpc>
              <a:spcBef>
                <a:spcPts val="0"/>
              </a:spcBef>
              <a:buFont typeface="+mj-lt"/>
              <a:buAutoNum type="arabicPeriod"/>
            </a:pPr>
            <a:r>
              <a:rPr lang="el-GR" altLang="zh-TW" sz="2600" dirty="0">
                <a:latin typeface="Arial Narrow" panose="020B0606020202030204" pitchFamily="34" charset="0"/>
                <a:sym typeface="Wingdings" panose="05000000000000000000" pitchFamily="2" charset="2"/>
              </a:rPr>
              <a:t>Μεταβίβαση ερεθίσματος στο κέντρο ούρησης ΝΜ </a:t>
            </a:r>
            <a:r>
              <a:rPr lang="el-GR" altLang="zh-TW" sz="2600" dirty="0">
                <a:solidFill>
                  <a:srgbClr val="99FF33"/>
                </a:solidFill>
                <a:latin typeface="Arial Narrow" panose="020B0606020202030204" pitchFamily="34" charset="0"/>
                <a:sym typeface="Wingdings" panose="05000000000000000000" pitchFamily="2" charset="2"/>
              </a:rPr>
              <a:t>( </a:t>
            </a:r>
            <a:r>
              <a:rPr lang="el-GR" altLang="el-GR" sz="2600" dirty="0" smtClean="0">
                <a:solidFill>
                  <a:srgbClr val="99FF33"/>
                </a:solidFill>
                <a:latin typeface="Arial Narrow" panose="020B0606020202030204" pitchFamily="34" charset="0"/>
              </a:rPr>
              <a:t>Ι</a:t>
            </a:r>
            <a:r>
              <a:rPr lang="en-US" altLang="el-GR" sz="2600" dirty="0" smtClean="0">
                <a:solidFill>
                  <a:srgbClr val="99FF33"/>
                </a:solidFill>
                <a:latin typeface="Arial Narrow" panose="020B0606020202030204" pitchFamily="34" charset="0"/>
              </a:rPr>
              <a:t>2</a:t>
            </a:r>
            <a:r>
              <a:rPr lang="el-GR" altLang="el-GR" sz="2600" dirty="0">
                <a:solidFill>
                  <a:srgbClr val="99FF33"/>
                </a:solidFill>
                <a:latin typeface="Arial Narrow" panose="020B0606020202030204" pitchFamily="34" charset="0"/>
              </a:rPr>
              <a:t>-</a:t>
            </a:r>
            <a:r>
              <a:rPr lang="el-GR" altLang="el-GR" sz="2600" dirty="0" smtClean="0">
                <a:solidFill>
                  <a:srgbClr val="99FF33"/>
                </a:solidFill>
                <a:latin typeface="Arial Narrow" panose="020B0606020202030204" pitchFamily="34" charset="0"/>
              </a:rPr>
              <a:t> Ι3</a:t>
            </a:r>
            <a:r>
              <a:rPr lang="el-GR" altLang="el-GR" sz="2600" dirty="0">
                <a:solidFill>
                  <a:srgbClr val="99FF33"/>
                </a:solidFill>
                <a:latin typeface="Arial Narrow" panose="020B0606020202030204" pitchFamily="34" charset="0"/>
              </a:rPr>
              <a:t>)  </a:t>
            </a:r>
            <a:r>
              <a:rPr lang="en-US" altLang="el-GR" sz="2600" dirty="0">
                <a:latin typeface="Arial Narrow" panose="020B0606020202030204" pitchFamily="34" charset="0"/>
                <a:sym typeface="Wingdings" panose="05000000000000000000" pitchFamily="2" charset="2"/>
              </a:rPr>
              <a:t></a:t>
            </a:r>
            <a:r>
              <a:rPr lang="en-US" altLang="el-GR" sz="2600" dirty="0">
                <a:latin typeface="Arial Narrow" panose="020B0606020202030204" pitchFamily="34" charset="0"/>
              </a:rPr>
              <a:t> </a:t>
            </a:r>
            <a:r>
              <a:rPr lang="el-GR" altLang="el-GR" sz="2600" dirty="0">
                <a:solidFill>
                  <a:srgbClr val="FFFF00"/>
                </a:solidFill>
                <a:latin typeface="Arial Narrow" panose="020B0606020202030204" pitchFamily="34" charset="0"/>
              </a:rPr>
              <a:t>έκλυση </a:t>
            </a:r>
            <a:r>
              <a:rPr lang="el-GR" altLang="el-GR" sz="2600" dirty="0" err="1" smtClean="0">
                <a:solidFill>
                  <a:srgbClr val="FFFF00"/>
                </a:solidFill>
                <a:latin typeface="Arial Narrow" panose="020B0606020202030204" pitchFamily="34" charset="0"/>
              </a:rPr>
              <a:t>ανταν</a:t>
            </a:r>
            <a:r>
              <a:rPr lang="el-GR" altLang="el-GR" sz="2600" dirty="0" smtClean="0">
                <a:solidFill>
                  <a:srgbClr val="FFFF00"/>
                </a:solidFill>
                <a:latin typeface="Arial Narrow" panose="020B0606020202030204" pitchFamily="34" charset="0"/>
              </a:rPr>
              <a:t>.  </a:t>
            </a:r>
            <a:r>
              <a:rPr lang="el-GR" altLang="el-GR" sz="2600" dirty="0">
                <a:solidFill>
                  <a:srgbClr val="FFFF00"/>
                </a:solidFill>
                <a:latin typeface="Arial Narrow" panose="020B0606020202030204" pitchFamily="34" charset="0"/>
              </a:rPr>
              <a:t>ούρησης </a:t>
            </a:r>
            <a:r>
              <a:rPr lang="en-US" altLang="el-GR" sz="2600" dirty="0">
                <a:solidFill>
                  <a:srgbClr val="FFFF00"/>
                </a:solidFill>
                <a:latin typeface="Arial Narrow" panose="020B0606020202030204" pitchFamily="34" charset="0"/>
                <a:sym typeface="Wingdings" panose="05000000000000000000" pitchFamily="2" charset="2"/>
              </a:rPr>
              <a:t></a:t>
            </a:r>
            <a:r>
              <a:rPr lang="el-GR" altLang="el-GR" sz="2600" dirty="0">
                <a:solidFill>
                  <a:srgbClr val="FFFF00"/>
                </a:solidFill>
                <a:latin typeface="Arial Narrow" panose="020B0606020202030204" pitchFamily="34" charset="0"/>
                <a:sym typeface="Wingdings" panose="05000000000000000000" pitchFamily="2" charset="2"/>
              </a:rPr>
              <a:t> </a:t>
            </a:r>
            <a:r>
              <a:rPr lang="el-GR" altLang="el-GR" sz="2600" dirty="0" smtClean="0">
                <a:latin typeface="Arial Narrow" panose="020B0606020202030204" pitchFamily="34" charset="0"/>
              </a:rPr>
              <a:t>σύσπαση </a:t>
            </a:r>
            <a:r>
              <a:rPr lang="el-GR" altLang="el-GR" sz="2600" dirty="0" err="1">
                <a:solidFill>
                  <a:srgbClr val="99FF33"/>
                </a:solidFill>
                <a:latin typeface="Arial Narrow" panose="020B0606020202030204" pitchFamily="34" charset="0"/>
              </a:rPr>
              <a:t>εξωστήρος</a:t>
            </a:r>
            <a:r>
              <a:rPr lang="el-GR" altLang="el-GR" sz="2600" dirty="0">
                <a:solidFill>
                  <a:srgbClr val="99FF33"/>
                </a:solidFill>
                <a:latin typeface="Arial Narrow" panose="020B0606020202030204" pitchFamily="34" charset="0"/>
              </a:rPr>
              <a:t> </a:t>
            </a:r>
            <a:r>
              <a:rPr lang="el-GR" altLang="el-GR" sz="2600" dirty="0">
                <a:latin typeface="Arial Narrow" panose="020B0606020202030204" pitchFamily="34" charset="0"/>
              </a:rPr>
              <a:t>μυός,  </a:t>
            </a:r>
            <a:r>
              <a:rPr lang="el-GR" altLang="el-GR" sz="2600" dirty="0" err="1">
                <a:latin typeface="Arial Narrow" panose="020B0606020202030204" pitchFamily="34" charset="0"/>
              </a:rPr>
              <a:t>χάλαση</a:t>
            </a:r>
            <a:r>
              <a:rPr lang="el-GR" altLang="el-GR" sz="2600" dirty="0">
                <a:latin typeface="Arial Narrow" panose="020B0606020202030204" pitchFamily="34" charset="0"/>
              </a:rPr>
              <a:t> έξω &amp; έσω </a:t>
            </a:r>
            <a:r>
              <a:rPr lang="el-GR" altLang="el-GR" sz="2600" dirty="0">
                <a:solidFill>
                  <a:srgbClr val="99FF33"/>
                </a:solidFill>
                <a:latin typeface="Arial Narrow" panose="020B0606020202030204" pitchFamily="34" charset="0"/>
              </a:rPr>
              <a:t>σφιγκτήρα</a:t>
            </a:r>
            <a:r>
              <a:rPr lang="el-GR" altLang="el-GR" sz="2600" dirty="0">
                <a:latin typeface="Arial Narrow" panose="020B0606020202030204" pitchFamily="34" charset="0"/>
              </a:rPr>
              <a:t> </a:t>
            </a:r>
            <a:r>
              <a:rPr lang="en-US" altLang="el-GR" sz="2600" dirty="0">
                <a:latin typeface="Arial Narrow" panose="020B0606020202030204" pitchFamily="34" charset="0"/>
                <a:sym typeface="Wingdings" panose="05000000000000000000" pitchFamily="2" charset="2"/>
              </a:rPr>
              <a:t></a:t>
            </a:r>
            <a:r>
              <a:rPr lang="el-GR" altLang="el-GR" sz="2600" dirty="0">
                <a:latin typeface="Arial Narrow" panose="020B0606020202030204" pitchFamily="34" charset="0"/>
                <a:sym typeface="Wingdings" panose="05000000000000000000" pitchFamily="2" charset="2"/>
              </a:rPr>
              <a:t> </a:t>
            </a:r>
            <a:r>
              <a:rPr lang="el-GR" altLang="el-GR" sz="2600" dirty="0">
                <a:solidFill>
                  <a:srgbClr val="FFFF00"/>
                </a:solidFill>
                <a:latin typeface="Arial Narrow" panose="020B0606020202030204" pitchFamily="34" charset="0"/>
                <a:sym typeface="Wingdings" panose="05000000000000000000" pitchFamily="2" charset="2"/>
              </a:rPr>
              <a:t>ούρηση</a:t>
            </a:r>
            <a:endParaRPr lang="el-GR" altLang="el-GR" sz="2600" dirty="0">
              <a:solidFill>
                <a:srgbClr val="FFFF00"/>
              </a:solidFill>
              <a:latin typeface="Arial Narrow" panose="020B0606020202030204" pitchFamily="34" charset="0"/>
            </a:endParaRPr>
          </a:p>
        </p:txBody>
      </p:sp>
      <p:pic>
        <p:nvPicPr>
          <p:cNvPr id="5" name="Εικόνα 4"/>
          <p:cNvPicPr>
            <a:picLocks noChangeAspect="1"/>
          </p:cNvPicPr>
          <p:nvPr/>
        </p:nvPicPr>
        <p:blipFill>
          <a:blip r:embed="rId2"/>
          <a:stretch>
            <a:fillRect/>
          </a:stretch>
        </p:blipFill>
        <p:spPr>
          <a:xfrm>
            <a:off x="5868144" y="1484783"/>
            <a:ext cx="3410236" cy="3685427"/>
          </a:xfrm>
          <a:prstGeom prst="rect">
            <a:avLst/>
          </a:prstGeom>
        </p:spPr>
      </p:pic>
    </p:spTree>
    <p:extLst>
      <p:ext uri="{BB962C8B-B14F-4D97-AF65-F5344CB8AC3E}">
        <p14:creationId xmlns:p14="http://schemas.microsoft.com/office/powerpoint/2010/main" val="418328712"/>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994308" name="Rectangle 4"/>
          <p:cNvSpPr>
            <a:spLocks noGrp="1" noChangeArrowheads="1"/>
          </p:cNvSpPr>
          <p:nvPr>
            <p:ph type="title"/>
          </p:nvPr>
        </p:nvSpPr>
        <p:spPr>
          <a:xfrm>
            <a:off x="76200" y="76200"/>
            <a:ext cx="9067800" cy="831850"/>
          </a:xfrm>
        </p:spPr>
        <p:txBody>
          <a:bodyPr/>
          <a:lstStyle/>
          <a:p>
            <a:r>
              <a:rPr lang="el-GR" altLang="el-GR" sz="2800" dirty="0"/>
              <a:t>ΤΟ ΑΝΤΑΝΑΚΛΑΣΤΙΚΟ ΤΗΣ ΟΥΡΗΣΗΣ</a:t>
            </a:r>
          </a:p>
        </p:txBody>
      </p:sp>
      <p:sp>
        <p:nvSpPr>
          <p:cNvPr id="994309" name="Rectangle 5"/>
          <p:cNvSpPr>
            <a:spLocks noGrp="1" noChangeArrowheads="1"/>
          </p:cNvSpPr>
          <p:nvPr>
            <p:ph type="body" sz="half" idx="1"/>
          </p:nvPr>
        </p:nvSpPr>
        <p:spPr>
          <a:xfrm>
            <a:off x="9525" y="1125538"/>
            <a:ext cx="9134475" cy="5675913"/>
          </a:xfrm>
        </p:spPr>
        <p:txBody>
          <a:bodyPr/>
          <a:lstStyle/>
          <a:p>
            <a:pPr>
              <a:lnSpc>
                <a:spcPct val="115000"/>
              </a:lnSpc>
            </a:pPr>
            <a:r>
              <a:rPr lang="el-GR" altLang="zh-TW" sz="2000" dirty="0">
                <a:solidFill>
                  <a:schemeClr val="tx2"/>
                </a:solidFill>
                <a:latin typeface="Arial Narrow" panose="020B0606020202030204" pitchFamily="34" charset="0"/>
                <a:sym typeface="Monotype Sorts" pitchFamily="2" charset="2"/>
              </a:rPr>
              <a:t>Πλήρωση κύστης (150-400 </a:t>
            </a:r>
            <a:r>
              <a:rPr lang="en-US" altLang="zh-TW" sz="2000" dirty="0">
                <a:solidFill>
                  <a:schemeClr val="tx2"/>
                </a:solidFill>
                <a:latin typeface="Arial Narrow" panose="020B0606020202030204" pitchFamily="34" charset="0"/>
                <a:ea typeface="新細明體" panose="02020500000000000000" pitchFamily="18" charset="-120"/>
                <a:sym typeface="Monotype Sorts" pitchFamily="2" charset="2"/>
              </a:rPr>
              <a:t>cm3</a:t>
            </a:r>
            <a:r>
              <a:rPr lang="el-GR" altLang="zh-TW" sz="2000" dirty="0">
                <a:solidFill>
                  <a:schemeClr val="tx2"/>
                </a:solidFill>
                <a:latin typeface="Arial Narrow" panose="020B0606020202030204" pitchFamily="34" charset="0"/>
                <a:sym typeface="Monotype Sorts" pitchFamily="2" charset="2"/>
              </a:rPr>
              <a:t>) </a:t>
            </a:r>
            <a:r>
              <a:rPr lang="en-US" altLang="zh-TW" sz="2000" dirty="0" smtClean="0">
                <a:solidFill>
                  <a:srgbClr val="CCCC00"/>
                </a:solidFill>
                <a:latin typeface="Arial Narrow" panose="020B0606020202030204" pitchFamily="34" charset="0"/>
                <a:ea typeface="新細明體" panose="02020500000000000000" pitchFamily="18" charset="-120"/>
                <a:sym typeface="Wingdings" panose="05000000000000000000" pitchFamily="2" charset="2"/>
              </a:rPr>
              <a:t></a:t>
            </a:r>
            <a:r>
              <a:rPr lang="el-GR" altLang="zh-TW" sz="2000" dirty="0" smtClean="0">
                <a:solidFill>
                  <a:srgbClr val="CCCC00"/>
                </a:solidFill>
                <a:latin typeface="Arial Narrow" panose="020B0606020202030204" pitchFamily="34" charset="0"/>
                <a:ea typeface="新細明體" panose="02020500000000000000" pitchFamily="18" charset="-120"/>
                <a:sym typeface="Wingdings" panose="05000000000000000000" pitchFamily="2" charset="2"/>
              </a:rPr>
              <a:t> ερεθισμός </a:t>
            </a:r>
            <a:r>
              <a:rPr lang="el-GR" altLang="zh-TW" sz="2000" dirty="0" err="1" smtClean="0">
                <a:solidFill>
                  <a:srgbClr val="CCCC00"/>
                </a:solidFill>
                <a:latin typeface="Arial Narrow" panose="020B0606020202030204" pitchFamily="34" charset="0"/>
                <a:ea typeface="新細明體" panose="02020500000000000000" pitchFamily="18" charset="-120"/>
                <a:sym typeface="Wingdings" panose="05000000000000000000" pitchFamily="2" charset="2"/>
              </a:rPr>
              <a:t>τασεϋποδοχέων</a:t>
            </a:r>
            <a:r>
              <a:rPr lang="el-GR" altLang="zh-TW" sz="2000" dirty="0" smtClean="0">
                <a:solidFill>
                  <a:srgbClr val="CCCC00"/>
                </a:solidFill>
                <a:latin typeface="Arial Narrow" panose="020B0606020202030204" pitchFamily="34" charset="0"/>
                <a:ea typeface="新細明體" panose="02020500000000000000" pitchFamily="18" charset="-120"/>
                <a:sym typeface="Wingdings" panose="05000000000000000000" pitchFamily="2" charset="2"/>
              </a:rPr>
              <a:t> κύστης</a:t>
            </a:r>
            <a:endParaRPr lang="el-GR" altLang="zh-TW" sz="2000" dirty="0">
              <a:solidFill>
                <a:srgbClr val="CCCC00"/>
              </a:solidFill>
              <a:latin typeface="Arial Narrow" panose="020B0606020202030204" pitchFamily="34" charset="0"/>
              <a:sym typeface="Wingdings" panose="05000000000000000000" pitchFamily="2" charset="2"/>
            </a:endParaRPr>
          </a:p>
          <a:p>
            <a:pPr lvl="1">
              <a:lnSpc>
                <a:spcPct val="185000"/>
              </a:lnSpc>
            </a:pPr>
            <a:r>
              <a:rPr lang="el-GR" altLang="zh-TW" sz="2000" dirty="0" smtClean="0">
                <a:latin typeface="Arial Narrow" panose="020B0606020202030204" pitchFamily="34" charset="0"/>
                <a:sym typeface="Wingdings" panose="05000000000000000000" pitchFamily="2" charset="2"/>
              </a:rPr>
              <a:t>Μεταβίβαση ερεθίσματος  στο κέντρο ούρησης ΝΜ (</a:t>
            </a:r>
            <a:r>
              <a:rPr lang="el-GR" altLang="zh-TW" sz="2000" dirty="0" smtClean="0">
                <a:solidFill>
                  <a:srgbClr val="CCFFFF"/>
                </a:solidFill>
                <a:latin typeface="Arial Narrow" panose="020B0606020202030204" pitchFamily="34" charset="0"/>
                <a:sym typeface="Wingdings" panose="05000000000000000000" pitchFamily="2" charset="2"/>
              </a:rPr>
              <a:t> </a:t>
            </a:r>
            <a:r>
              <a:rPr lang="en-US" altLang="el-GR" sz="2000" dirty="0" smtClean="0">
                <a:latin typeface="Arial Narrow" panose="020B0606020202030204" pitchFamily="34" charset="0"/>
              </a:rPr>
              <a:t>S2</a:t>
            </a:r>
            <a:r>
              <a:rPr lang="el-GR" altLang="el-GR" sz="2000" dirty="0" smtClean="0">
                <a:latin typeface="Arial Narrow" panose="020B0606020202030204" pitchFamily="34" charset="0"/>
              </a:rPr>
              <a:t>, </a:t>
            </a:r>
            <a:r>
              <a:rPr lang="en-US" altLang="el-GR" sz="2000" dirty="0" smtClean="0">
                <a:latin typeface="Arial Narrow" panose="020B0606020202030204" pitchFamily="34" charset="0"/>
              </a:rPr>
              <a:t>S</a:t>
            </a:r>
            <a:r>
              <a:rPr lang="el-GR" altLang="el-GR" sz="2000" dirty="0" smtClean="0">
                <a:latin typeface="Arial Narrow" panose="020B0606020202030204" pitchFamily="34" charset="0"/>
              </a:rPr>
              <a:t>3) </a:t>
            </a:r>
            <a:r>
              <a:rPr lang="en-US" altLang="el-GR" sz="2000" dirty="0" smtClean="0">
                <a:latin typeface="Arial Narrow" panose="020B0606020202030204" pitchFamily="34" charset="0"/>
                <a:sym typeface="Wingdings" panose="05000000000000000000" pitchFamily="2" charset="2"/>
              </a:rPr>
              <a:t></a:t>
            </a:r>
            <a:r>
              <a:rPr lang="en-US" altLang="el-GR" sz="2000" dirty="0" smtClean="0">
                <a:latin typeface="Arial Narrow" panose="020B0606020202030204" pitchFamily="34" charset="0"/>
              </a:rPr>
              <a:t> </a:t>
            </a:r>
            <a:r>
              <a:rPr lang="el-GR" altLang="el-GR" sz="2000" dirty="0" err="1">
                <a:solidFill>
                  <a:srgbClr val="CCFFFF"/>
                </a:solidFill>
                <a:latin typeface="Arial Narrow" panose="020B0606020202030204" pitchFamily="34" charset="0"/>
              </a:rPr>
              <a:t>απαγ</a:t>
            </a:r>
            <a:r>
              <a:rPr lang="el-GR" altLang="el-GR" sz="2000" dirty="0">
                <a:solidFill>
                  <a:srgbClr val="CCFFFF"/>
                </a:solidFill>
                <a:latin typeface="Arial Narrow" panose="020B0606020202030204" pitchFamily="34" charset="0"/>
              </a:rPr>
              <a:t>. ίνες πυελικού  ν.</a:t>
            </a:r>
            <a:r>
              <a:rPr lang="el-GR" altLang="el-GR" sz="2000" dirty="0">
                <a:latin typeface="Arial Narrow" panose="020B0606020202030204" pitchFamily="34" charset="0"/>
              </a:rPr>
              <a:t> </a:t>
            </a:r>
            <a:r>
              <a:rPr lang="en-US" altLang="el-GR" sz="2000" dirty="0">
                <a:latin typeface="Arial Narrow" panose="020B0606020202030204" pitchFamily="34" charset="0"/>
                <a:sym typeface="Wingdings" panose="05000000000000000000" pitchFamily="2" charset="2"/>
              </a:rPr>
              <a:t></a:t>
            </a:r>
            <a:r>
              <a:rPr lang="el-GR" altLang="el-GR" sz="2000" dirty="0">
                <a:latin typeface="Arial Narrow" panose="020B0606020202030204" pitchFamily="34" charset="0"/>
              </a:rPr>
              <a:t> </a:t>
            </a:r>
            <a:r>
              <a:rPr lang="el-GR" altLang="el-GR" sz="2000" dirty="0">
                <a:solidFill>
                  <a:srgbClr val="99FF33"/>
                </a:solidFill>
                <a:latin typeface="Arial Narrow" panose="020B0606020202030204" pitchFamily="34" charset="0"/>
              </a:rPr>
              <a:t>σώμα &amp; αυχένας</a:t>
            </a:r>
          </a:p>
          <a:p>
            <a:pPr lvl="1">
              <a:lnSpc>
                <a:spcPct val="145000"/>
              </a:lnSpc>
            </a:pPr>
            <a:endParaRPr lang="el-GR" altLang="el-GR" sz="2000" dirty="0">
              <a:latin typeface="Arial Narrow" panose="020B0606020202030204" pitchFamily="34" charset="0"/>
            </a:endParaRPr>
          </a:p>
          <a:p>
            <a:pPr lvl="1">
              <a:lnSpc>
                <a:spcPct val="115000"/>
              </a:lnSpc>
            </a:pPr>
            <a:r>
              <a:rPr lang="el-GR" altLang="el-GR" sz="2000" dirty="0">
                <a:latin typeface="Arial Narrow" panose="020B0606020202030204" pitchFamily="34" charset="0"/>
              </a:rPr>
              <a:t>Ερέθισμα από </a:t>
            </a:r>
            <a:r>
              <a:rPr lang="el-GR" altLang="el-GR" sz="2000" dirty="0" err="1">
                <a:solidFill>
                  <a:srgbClr val="CCFFFF"/>
                </a:solidFill>
                <a:latin typeface="Arial Narrow" panose="020B0606020202030204" pitchFamily="34" charset="0"/>
              </a:rPr>
              <a:t>εγκ</a:t>
            </a:r>
            <a:r>
              <a:rPr lang="el-GR" altLang="el-GR" sz="2000" dirty="0">
                <a:solidFill>
                  <a:srgbClr val="CCFFFF"/>
                </a:solidFill>
                <a:latin typeface="Arial Narrow" panose="020B0606020202030204" pitchFamily="34" charset="0"/>
              </a:rPr>
              <a:t>. στέλεχος, υποθάλαμο &amp; φλοιό</a:t>
            </a:r>
            <a:r>
              <a:rPr lang="en-US" altLang="el-GR" sz="2000" dirty="0">
                <a:latin typeface="Arial Narrow" panose="020B0606020202030204" pitchFamily="34" charset="0"/>
              </a:rPr>
              <a:t> </a:t>
            </a:r>
            <a:r>
              <a:rPr lang="en-US" altLang="el-GR" sz="2000" dirty="0" smtClean="0">
                <a:latin typeface="Arial Narrow" panose="020B0606020202030204" pitchFamily="34" charset="0"/>
                <a:sym typeface="Wingdings" panose="05000000000000000000" pitchFamily="2" charset="2"/>
              </a:rPr>
              <a:t> </a:t>
            </a:r>
            <a:r>
              <a:rPr lang="el-GR" altLang="el-GR" sz="2000" dirty="0" smtClean="0">
                <a:latin typeface="Arial Narrow" panose="020B0606020202030204" pitchFamily="34" charset="0"/>
              </a:rPr>
              <a:t>σύσπαση </a:t>
            </a:r>
            <a:r>
              <a:rPr lang="el-GR" altLang="el-GR" sz="2000" dirty="0" err="1">
                <a:latin typeface="Arial Narrow" panose="020B0606020202030204" pitchFamily="34" charset="0"/>
              </a:rPr>
              <a:t>εξωστ</a:t>
            </a:r>
            <a:r>
              <a:rPr lang="el-GR" altLang="el-GR" sz="2000" dirty="0">
                <a:latin typeface="Arial Narrow" panose="020B0606020202030204" pitchFamily="34" charset="0"/>
              </a:rPr>
              <a:t>. μυός </a:t>
            </a:r>
            <a:r>
              <a:rPr lang="el-GR" altLang="el-GR" sz="2000" dirty="0">
                <a:latin typeface="Arial Narrow" panose="020B0606020202030204" pitchFamily="34" charset="0"/>
                <a:sym typeface="Wingdings" panose="05000000000000000000" pitchFamily="2" charset="2"/>
              </a:rPr>
              <a:t> </a:t>
            </a:r>
          </a:p>
          <a:p>
            <a:pPr>
              <a:lnSpc>
                <a:spcPct val="155000"/>
              </a:lnSpc>
              <a:buFont typeface="Wingdings" panose="05000000000000000000" pitchFamily="2" charset="2"/>
              <a:buNone/>
            </a:pPr>
            <a:endParaRPr lang="el-GR" altLang="el-GR" sz="2000" dirty="0">
              <a:latin typeface="Arial Narrow" panose="020B0606020202030204" pitchFamily="34" charset="0"/>
              <a:sym typeface="Wingdings" panose="05000000000000000000" pitchFamily="2" charset="2"/>
            </a:endParaRPr>
          </a:p>
          <a:p>
            <a:pPr lvl="1">
              <a:lnSpc>
                <a:spcPct val="135000"/>
              </a:lnSpc>
            </a:pPr>
            <a:r>
              <a:rPr lang="el-GR" altLang="el-GR" sz="2000" dirty="0">
                <a:latin typeface="Arial Narrow" panose="020B0606020202030204" pitchFamily="34" charset="0"/>
              </a:rPr>
              <a:t>Ερεθισμός υποδοχέων οπ. </a:t>
            </a:r>
            <a:r>
              <a:rPr lang="el-GR" altLang="el-GR" sz="2000" dirty="0" smtClean="0">
                <a:latin typeface="Arial Narrow" panose="020B0606020202030204" pitchFamily="34" charset="0"/>
              </a:rPr>
              <a:t>ουρήθρας</a:t>
            </a:r>
            <a:r>
              <a:rPr lang="en-US" altLang="el-GR" sz="2000" dirty="0" smtClean="0">
                <a:latin typeface="Arial Narrow" panose="020B0606020202030204" pitchFamily="34" charset="0"/>
              </a:rPr>
              <a:t> </a:t>
            </a:r>
            <a:r>
              <a:rPr lang="el-GR" altLang="el-GR" sz="2000" dirty="0" smtClean="0">
                <a:latin typeface="Arial Narrow" panose="020B0606020202030204" pitchFamily="34" charset="0"/>
              </a:rPr>
              <a:t>κατά την έναρξη της ούρησης </a:t>
            </a:r>
            <a:r>
              <a:rPr lang="en-US" altLang="el-GR" sz="2000" dirty="0">
                <a:latin typeface="Arial Narrow" panose="020B0606020202030204" pitchFamily="34" charset="0"/>
                <a:sym typeface="Wingdings" panose="05000000000000000000" pitchFamily="2" charset="2"/>
              </a:rPr>
              <a:t></a:t>
            </a:r>
            <a:r>
              <a:rPr lang="en-US" altLang="el-GR" sz="2000" dirty="0">
                <a:latin typeface="Arial Narrow" panose="020B0606020202030204" pitchFamily="34" charset="0"/>
              </a:rPr>
              <a:t> </a:t>
            </a:r>
            <a:r>
              <a:rPr lang="el-GR" altLang="el-GR" sz="2000" dirty="0">
                <a:latin typeface="Arial Narrow" panose="020B0606020202030204" pitchFamily="34" charset="0"/>
              </a:rPr>
              <a:t>ανασταλτικές ώσεις στα </a:t>
            </a:r>
            <a:r>
              <a:rPr lang="el-GR" altLang="el-GR" sz="2000" dirty="0" err="1">
                <a:latin typeface="Arial Narrow" panose="020B0606020202030204" pitchFamily="34" charset="0"/>
              </a:rPr>
              <a:t>πρ</a:t>
            </a:r>
            <a:r>
              <a:rPr lang="el-GR" altLang="el-GR" sz="2000" dirty="0">
                <a:latin typeface="Arial Narrow" panose="020B0606020202030204" pitchFamily="34" charset="0"/>
              </a:rPr>
              <a:t>. κέρατα ΝΜ με πυελικό ν. </a:t>
            </a:r>
            <a:r>
              <a:rPr lang="en-US" altLang="el-GR" sz="2000" dirty="0">
                <a:latin typeface="Arial Narrow" panose="020B0606020202030204" pitchFamily="34" charset="0"/>
                <a:sym typeface="Wingdings" panose="05000000000000000000" pitchFamily="2" charset="2"/>
              </a:rPr>
              <a:t></a:t>
            </a:r>
            <a:r>
              <a:rPr lang="en-US" altLang="el-GR" sz="2000" dirty="0">
                <a:latin typeface="Arial Narrow" panose="020B0606020202030204" pitchFamily="34" charset="0"/>
              </a:rPr>
              <a:t> </a:t>
            </a:r>
            <a:r>
              <a:rPr lang="el-GR" altLang="el-GR" sz="2000" dirty="0">
                <a:solidFill>
                  <a:srgbClr val="CCFFFF"/>
                </a:solidFill>
                <a:latin typeface="Arial Narrow" panose="020B0606020202030204" pitchFamily="34" charset="0"/>
              </a:rPr>
              <a:t>αναστολή </a:t>
            </a:r>
            <a:r>
              <a:rPr lang="el-GR" altLang="el-GR" sz="2000" dirty="0" err="1">
                <a:solidFill>
                  <a:srgbClr val="CCFFFF"/>
                </a:solidFill>
                <a:latin typeface="Arial Narrow" panose="020B0606020202030204" pitchFamily="34" charset="0"/>
              </a:rPr>
              <a:t>αιδοιϊκού</a:t>
            </a:r>
            <a:r>
              <a:rPr lang="el-GR" altLang="el-GR" sz="2000" dirty="0">
                <a:solidFill>
                  <a:srgbClr val="CCFFFF"/>
                </a:solidFill>
                <a:latin typeface="Arial Narrow" panose="020B0606020202030204" pitchFamily="34" charset="0"/>
              </a:rPr>
              <a:t> ν</a:t>
            </a:r>
            <a:r>
              <a:rPr lang="el-GR" altLang="el-GR" sz="2000" dirty="0">
                <a:latin typeface="Arial Narrow" panose="020B0606020202030204" pitchFamily="34" charset="0"/>
              </a:rPr>
              <a:t>.</a:t>
            </a:r>
            <a:r>
              <a:rPr lang="en-US" altLang="el-GR" sz="2000" dirty="0">
                <a:latin typeface="Arial Narrow" panose="020B0606020202030204" pitchFamily="34" charset="0"/>
              </a:rPr>
              <a:t> </a:t>
            </a:r>
            <a:r>
              <a:rPr lang="en-US" altLang="el-GR" sz="2000" dirty="0">
                <a:latin typeface="Arial Narrow" panose="020B0606020202030204" pitchFamily="34" charset="0"/>
                <a:sym typeface="Wingdings" panose="05000000000000000000" pitchFamily="2" charset="2"/>
              </a:rPr>
              <a:t></a:t>
            </a:r>
            <a:r>
              <a:rPr lang="en-US" altLang="el-GR" sz="2000" dirty="0">
                <a:latin typeface="Arial Narrow" panose="020B0606020202030204" pitchFamily="34" charset="0"/>
              </a:rPr>
              <a:t> </a:t>
            </a:r>
            <a:r>
              <a:rPr lang="el-GR" altLang="el-GR" sz="2000" dirty="0" err="1">
                <a:latin typeface="Arial Narrow" panose="020B0606020202030204" pitchFamily="34" charset="0"/>
              </a:rPr>
              <a:t>χάλαση</a:t>
            </a:r>
            <a:r>
              <a:rPr lang="el-GR" altLang="el-GR" sz="2000" dirty="0">
                <a:latin typeface="Arial Narrow" panose="020B0606020202030204" pitchFamily="34" charset="0"/>
              </a:rPr>
              <a:t> έξω σφιγκτήρα</a:t>
            </a:r>
            <a:r>
              <a:rPr lang="en-US" altLang="el-GR" sz="2000" dirty="0">
                <a:latin typeface="Arial Narrow" panose="020B0606020202030204" pitchFamily="34" charset="0"/>
              </a:rPr>
              <a:t> </a:t>
            </a:r>
            <a:r>
              <a:rPr lang="en-US" altLang="el-GR" sz="2000" dirty="0">
                <a:latin typeface="Arial Narrow" panose="020B0606020202030204" pitchFamily="34" charset="0"/>
                <a:sym typeface="Wingdings" panose="05000000000000000000" pitchFamily="2" charset="2"/>
              </a:rPr>
              <a:t></a:t>
            </a:r>
            <a:r>
              <a:rPr lang="en-US" altLang="el-GR" sz="2000" dirty="0">
                <a:latin typeface="Arial Narrow" panose="020B0606020202030204" pitchFamily="34" charset="0"/>
              </a:rPr>
              <a:t> </a:t>
            </a:r>
            <a:r>
              <a:rPr lang="el-GR" altLang="el-GR" sz="2000" dirty="0">
                <a:latin typeface="Arial Narrow" panose="020B0606020202030204" pitchFamily="34" charset="0"/>
              </a:rPr>
              <a:t>ούρηση </a:t>
            </a:r>
            <a:r>
              <a:rPr lang="el-GR" altLang="el-GR" sz="2000" dirty="0">
                <a:solidFill>
                  <a:srgbClr val="CCCCFF"/>
                </a:solidFill>
                <a:latin typeface="Arial Narrow" panose="020B0606020202030204" pitchFamily="34" charset="0"/>
              </a:rPr>
              <a:t>(</a:t>
            </a:r>
            <a:r>
              <a:rPr lang="el-GR" altLang="el-GR" sz="2000" dirty="0" err="1">
                <a:solidFill>
                  <a:srgbClr val="CCCCFF"/>
                </a:solidFill>
                <a:latin typeface="Arial Narrow" panose="020B0606020202030204" pitchFamily="34" charset="0"/>
              </a:rPr>
              <a:t>αυτοτροφοδοτούμενο</a:t>
            </a:r>
            <a:r>
              <a:rPr lang="el-GR" altLang="el-GR" sz="2000" dirty="0">
                <a:solidFill>
                  <a:srgbClr val="CCCCFF"/>
                </a:solidFill>
                <a:latin typeface="Arial Narrow" panose="020B0606020202030204" pitchFamily="34" charset="0"/>
              </a:rPr>
              <a:t> </a:t>
            </a:r>
            <a:r>
              <a:rPr lang="el-GR" altLang="el-GR" sz="2000" dirty="0" err="1">
                <a:solidFill>
                  <a:srgbClr val="CCCCFF"/>
                </a:solidFill>
                <a:latin typeface="Arial Narrow" panose="020B0606020202030204" pitchFamily="34" charset="0"/>
              </a:rPr>
              <a:t>αντανακλ</a:t>
            </a:r>
            <a:r>
              <a:rPr lang="el-GR" altLang="el-GR" sz="2000" dirty="0">
                <a:solidFill>
                  <a:srgbClr val="CCCCFF"/>
                </a:solidFill>
                <a:latin typeface="Arial Narrow" panose="020B0606020202030204" pitchFamily="34" charset="0"/>
              </a:rPr>
              <a:t>, υποβοηθούμενο από σύσπαση κοιλιακών μυών)</a:t>
            </a:r>
            <a:r>
              <a:rPr lang="el-GR" altLang="el-GR" sz="2000" dirty="0">
                <a:latin typeface="Arial Narrow" panose="020B0606020202030204" pitchFamily="34" charset="0"/>
              </a:rPr>
              <a:t> </a:t>
            </a:r>
            <a:endParaRPr lang="ro-RO" altLang="el-GR" sz="2000" dirty="0">
              <a:latin typeface="Arial Narrow" panose="020B0606020202030204" pitchFamily="34" charset="0"/>
            </a:endParaRPr>
          </a:p>
          <a:p>
            <a:pPr>
              <a:lnSpc>
                <a:spcPct val="155000"/>
              </a:lnSpc>
              <a:buFont typeface="Wingdings" panose="05000000000000000000" pitchFamily="2" charset="2"/>
              <a:buNone/>
            </a:pPr>
            <a:endParaRPr lang="ro-RO" altLang="el-GR" sz="2000" dirty="0">
              <a:latin typeface="Arial Narrow" panose="020B0606020202030204" pitchFamily="34" charset="0"/>
            </a:endParaRPr>
          </a:p>
          <a:p>
            <a:pPr lvl="1">
              <a:lnSpc>
                <a:spcPct val="115000"/>
              </a:lnSpc>
            </a:pPr>
            <a:r>
              <a:rPr lang="el-GR" altLang="el-GR" sz="2000" dirty="0">
                <a:latin typeface="Arial Narrow" panose="020B0606020202030204" pitchFamily="34" charset="0"/>
              </a:rPr>
              <a:t>Αρχική σύσπαση κύστης </a:t>
            </a:r>
            <a:r>
              <a:rPr lang="en-US" altLang="el-GR" sz="2000" dirty="0">
                <a:latin typeface="Arial Narrow" panose="020B0606020202030204" pitchFamily="34" charset="0"/>
              </a:rPr>
              <a:t>=&gt;</a:t>
            </a:r>
            <a:r>
              <a:rPr lang="el-GR" altLang="el-GR" sz="2000" dirty="0">
                <a:latin typeface="Arial Narrow" panose="020B0606020202030204" pitchFamily="34" charset="0"/>
              </a:rPr>
              <a:t> αυξάνει ερεθισμό </a:t>
            </a:r>
            <a:r>
              <a:rPr lang="el-GR" altLang="el-GR" sz="2000" dirty="0" err="1">
                <a:latin typeface="Arial Narrow" panose="020B0606020202030204" pitchFamily="34" charset="0"/>
              </a:rPr>
              <a:t>μηχανοϋποδοχέων</a:t>
            </a:r>
            <a:r>
              <a:rPr lang="el-GR" altLang="el-GR" sz="2000" dirty="0">
                <a:latin typeface="Arial Narrow" panose="020B0606020202030204" pitchFamily="34" charset="0"/>
              </a:rPr>
              <a:t>.</a:t>
            </a:r>
          </a:p>
        </p:txBody>
      </p:sp>
      <p:sp>
        <p:nvSpPr>
          <p:cNvPr id="994314" name="Line 10"/>
          <p:cNvSpPr>
            <a:spLocks noChangeShapeType="1"/>
          </p:cNvSpPr>
          <p:nvPr/>
        </p:nvSpPr>
        <p:spPr bwMode="auto">
          <a:xfrm>
            <a:off x="0" y="908050"/>
            <a:ext cx="9144000" cy="0"/>
          </a:xfrm>
          <a:prstGeom prst="line">
            <a:avLst/>
          </a:prstGeom>
          <a:noFill/>
          <a:ln w="38100">
            <a:solidFill>
              <a:schemeClr val="accent1"/>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extLst>
      <p:ext uri="{BB962C8B-B14F-4D97-AF65-F5344CB8AC3E}">
        <p14:creationId xmlns:p14="http://schemas.microsoft.com/office/powerpoint/2010/main" val="316234214"/>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6674" name="Rectangle 2"/>
          <p:cNvSpPr>
            <a:spLocks noGrp="1" noChangeArrowheads="1"/>
          </p:cNvSpPr>
          <p:nvPr>
            <p:ph type="title"/>
          </p:nvPr>
        </p:nvSpPr>
        <p:spPr>
          <a:xfrm>
            <a:off x="0" y="0"/>
            <a:ext cx="8743950" cy="1096963"/>
          </a:xfrm>
        </p:spPr>
        <p:txBody>
          <a:bodyPr/>
          <a:lstStyle/>
          <a:p>
            <a:pPr>
              <a:lnSpc>
                <a:spcPct val="70000"/>
              </a:lnSpc>
            </a:pPr>
            <a:r>
              <a:rPr lang="el-GR" altLang="el-GR" sz="3600"/>
              <a:t/>
            </a:r>
            <a:br>
              <a:rPr lang="el-GR" altLang="el-GR" sz="3600"/>
            </a:br>
            <a:r>
              <a:rPr lang="el-GR" altLang="el-GR"/>
              <a:t>ΣΥΧΝΟΥΡΙΑ</a:t>
            </a:r>
            <a:r>
              <a:rPr lang="el-GR" altLang="el-GR">
                <a:cs typeface="Times New Roman" panose="02020603050405020304" pitchFamily="18" charset="0"/>
              </a:rPr>
              <a:t/>
            </a:r>
            <a:br>
              <a:rPr lang="el-GR" altLang="el-GR">
                <a:cs typeface="Times New Roman" panose="02020603050405020304" pitchFamily="18" charset="0"/>
              </a:rPr>
            </a:br>
            <a:endParaRPr lang="el-GR" altLang="el-GR">
              <a:cs typeface="Times New Roman" panose="02020603050405020304" pitchFamily="18" charset="0"/>
            </a:endParaRPr>
          </a:p>
        </p:txBody>
      </p:sp>
      <p:sp>
        <p:nvSpPr>
          <p:cNvPr id="796675" name="Rectangle 3"/>
          <p:cNvSpPr>
            <a:spLocks noGrp="1" noChangeArrowheads="1"/>
          </p:cNvSpPr>
          <p:nvPr>
            <p:ph type="body" idx="1"/>
          </p:nvPr>
        </p:nvSpPr>
        <p:spPr>
          <a:xfrm>
            <a:off x="684213" y="1196975"/>
            <a:ext cx="8208962" cy="4755661"/>
          </a:xfrm>
        </p:spPr>
        <p:txBody>
          <a:bodyPr/>
          <a:lstStyle/>
          <a:p>
            <a:pPr>
              <a:lnSpc>
                <a:spcPct val="125000"/>
              </a:lnSpc>
            </a:pPr>
            <a:r>
              <a:rPr lang="el-GR" altLang="el-GR" sz="3200" u="sng" dirty="0"/>
              <a:t>Ορισμός: </a:t>
            </a:r>
            <a:r>
              <a:rPr lang="el-GR" altLang="el-GR" sz="3200" dirty="0">
                <a:cs typeface="Times New Roman" panose="02020603050405020304" pitchFamily="18" charset="0"/>
              </a:rPr>
              <a:t>10-20 </a:t>
            </a:r>
            <a:r>
              <a:rPr lang="el-GR" altLang="el-GR" sz="3200" dirty="0"/>
              <a:t>ουρήσεις / 24</a:t>
            </a:r>
            <a:r>
              <a:rPr lang="en-US" altLang="el-GR" sz="3200" dirty="0"/>
              <a:t>h</a:t>
            </a:r>
            <a:r>
              <a:rPr lang="el-GR" altLang="el-GR" sz="2400" dirty="0"/>
              <a:t> </a:t>
            </a:r>
          </a:p>
          <a:p>
            <a:pPr>
              <a:lnSpc>
                <a:spcPct val="125000"/>
              </a:lnSpc>
            </a:pPr>
            <a:endParaRPr lang="en-US" altLang="el-GR" sz="2400" dirty="0"/>
          </a:p>
          <a:p>
            <a:pPr>
              <a:lnSpc>
                <a:spcPct val="125000"/>
              </a:lnSpc>
            </a:pPr>
            <a:r>
              <a:rPr lang="el-GR" altLang="el-GR" sz="3200" dirty="0"/>
              <a:t>Αίτια:</a:t>
            </a:r>
          </a:p>
          <a:p>
            <a:pPr lvl="1">
              <a:lnSpc>
                <a:spcPct val="125000"/>
              </a:lnSpc>
            </a:pPr>
            <a:r>
              <a:rPr lang="el-GR" altLang="el-GR" sz="2800" dirty="0">
                <a:solidFill>
                  <a:srgbClr val="FFFF99"/>
                </a:solidFill>
              </a:rPr>
              <a:t>Ε</a:t>
            </a:r>
            <a:r>
              <a:rPr lang="el-GR" altLang="el-GR" sz="2800" dirty="0">
                <a:solidFill>
                  <a:srgbClr val="FFFF99"/>
                </a:solidFill>
                <a:cs typeface="Times New Roman" panose="02020603050405020304" pitchFamily="18" charset="0"/>
              </a:rPr>
              <a:t>ρεθισμό</a:t>
            </a:r>
            <a:r>
              <a:rPr lang="el-GR" altLang="el-GR" sz="2800" dirty="0">
                <a:solidFill>
                  <a:srgbClr val="FFFF99"/>
                </a:solidFill>
              </a:rPr>
              <a:t>ς</a:t>
            </a:r>
            <a:r>
              <a:rPr lang="el-GR" altLang="el-GR" sz="2800" dirty="0">
                <a:solidFill>
                  <a:srgbClr val="FFFF99"/>
                </a:solidFill>
                <a:cs typeface="Times New Roman" panose="02020603050405020304" pitchFamily="18" charset="0"/>
              </a:rPr>
              <a:t> βλεννογόνου</a:t>
            </a:r>
            <a:r>
              <a:rPr lang="el-GR" altLang="el-GR" sz="2800" dirty="0">
                <a:solidFill>
                  <a:srgbClr val="FFFF99"/>
                </a:solidFill>
              </a:rPr>
              <a:t> </a:t>
            </a:r>
          </a:p>
          <a:p>
            <a:pPr lvl="2">
              <a:lnSpc>
                <a:spcPct val="125000"/>
              </a:lnSpc>
            </a:pPr>
            <a:r>
              <a:rPr lang="el-GR" altLang="el-GR" sz="2400" dirty="0">
                <a:solidFill>
                  <a:srgbClr val="00FFFF"/>
                </a:solidFill>
                <a:cs typeface="Times New Roman" panose="02020603050405020304" pitchFamily="18" charset="0"/>
              </a:rPr>
              <a:t>φλεγμονή, λίθο</a:t>
            </a:r>
            <a:r>
              <a:rPr lang="el-GR" altLang="el-GR" sz="2400" dirty="0">
                <a:solidFill>
                  <a:srgbClr val="00FFFF"/>
                </a:solidFill>
              </a:rPr>
              <a:t>ς</a:t>
            </a:r>
            <a:r>
              <a:rPr lang="el-GR" altLang="el-GR" sz="2400" dirty="0">
                <a:solidFill>
                  <a:srgbClr val="00FFFF"/>
                </a:solidFill>
                <a:cs typeface="Times New Roman" panose="02020603050405020304" pitchFamily="18" charset="0"/>
              </a:rPr>
              <a:t>, όγκο</a:t>
            </a:r>
            <a:r>
              <a:rPr lang="el-GR" altLang="el-GR" sz="2400" dirty="0">
                <a:solidFill>
                  <a:srgbClr val="00FFFF"/>
                </a:solidFill>
              </a:rPr>
              <a:t>ς</a:t>
            </a:r>
            <a:r>
              <a:rPr lang="el-GR" altLang="el-GR" sz="2400" dirty="0">
                <a:solidFill>
                  <a:srgbClr val="00FFFF"/>
                </a:solidFill>
                <a:cs typeface="Times New Roman" panose="02020603050405020304" pitchFamily="18" charset="0"/>
              </a:rPr>
              <a:t>, ξένο σώμα</a:t>
            </a:r>
            <a:r>
              <a:rPr lang="el-GR" altLang="el-GR" sz="2400" dirty="0">
                <a:solidFill>
                  <a:srgbClr val="FFFF99"/>
                </a:solidFill>
                <a:cs typeface="Times New Roman" panose="02020603050405020304" pitchFamily="18" charset="0"/>
              </a:rPr>
              <a:t> </a:t>
            </a:r>
            <a:endParaRPr lang="el-GR" altLang="el-GR" sz="2400" dirty="0">
              <a:solidFill>
                <a:srgbClr val="FFFF99"/>
              </a:solidFill>
            </a:endParaRPr>
          </a:p>
          <a:p>
            <a:pPr lvl="1">
              <a:lnSpc>
                <a:spcPct val="125000"/>
              </a:lnSpc>
            </a:pPr>
            <a:endParaRPr lang="el-GR" altLang="el-GR" sz="2800" dirty="0">
              <a:solidFill>
                <a:srgbClr val="FFFF99"/>
              </a:solidFill>
            </a:endParaRPr>
          </a:p>
          <a:p>
            <a:pPr lvl="1">
              <a:lnSpc>
                <a:spcPct val="125000"/>
              </a:lnSpc>
            </a:pPr>
            <a:r>
              <a:rPr lang="el-GR" altLang="el-GR" sz="2800" dirty="0">
                <a:solidFill>
                  <a:srgbClr val="FFFF99"/>
                </a:solidFill>
              </a:rPr>
              <a:t>Ε</a:t>
            </a:r>
            <a:r>
              <a:rPr lang="el-GR" altLang="el-GR" sz="2800" dirty="0">
                <a:solidFill>
                  <a:srgbClr val="FFFF99"/>
                </a:solidFill>
                <a:cs typeface="Times New Roman" panose="02020603050405020304" pitchFamily="18" charset="0"/>
              </a:rPr>
              <a:t>λάττωση χωρητικότητας </a:t>
            </a:r>
            <a:r>
              <a:rPr lang="el-GR" altLang="el-GR" sz="2800" dirty="0">
                <a:solidFill>
                  <a:srgbClr val="FFFF99"/>
                </a:solidFill>
              </a:rPr>
              <a:t>ουροδόχου</a:t>
            </a:r>
          </a:p>
          <a:p>
            <a:pPr lvl="2">
              <a:lnSpc>
                <a:spcPct val="125000"/>
              </a:lnSpc>
            </a:pPr>
            <a:r>
              <a:rPr lang="el-GR" altLang="el-GR" sz="2400" dirty="0">
                <a:solidFill>
                  <a:srgbClr val="00FFFF"/>
                </a:solidFill>
                <a:cs typeface="Times New Roman" panose="02020603050405020304" pitchFamily="18" charset="0"/>
              </a:rPr>
              <a:t>διόγκωση </a:t>
            </a:r>
            <a:r>
              <a:rPr lang="el-GR" altLang="el-GR" sz="2400" dirty="0" smtClean="0">
                <a:solidFill>
                  <a:srgbClr val="00FFFF"/>
                </a:solidFill>
                <a:cs typeface="Times New Roman" panose="02020603050405020304" pitchFamily="18" charset="0"/>
              </a:rPr>
              <a:t>προστάτη </a:t>
            </a:r>
            <a:r>
              <a:rPr lang="el-GR" altLang="el-GR" sz="2000" b="0" dirty="0" smtClean="0">
                <a:solidFill>
                  <a:schemeClr val="tx2"/>
                </a:solidFill>
                <a:cs typeface="Times New Roman" panose="02020603050405020304" pitchFamily="18" charset="0"/>
              </a:rPr>
              <a:t>(υπερπλασία </a:t>
            </a:r>
            <a:r>
              <a:rPr lang="el-GR" altLang="el-GR" sz="2000" b="0" dirty="0" err="1" smtClean="0">
                <a:solidFill>
                  <a:schemeClr val="tx2"/>
                </a:solidFill>
                <a:cs typeface="Times New Roman" panose="02020603050405020304" pitchFamily="18" charset="0"/>
              </a:rPr>
              <a:t>εξωστήρος</a:t>
            </a:r>
            <a:r>
              <a:rPr lang="el-GR" altLang="el-GR" sz="2000" b="0" dirty="0" smtClean="0">
                <a:solidFill>
                  <a:schemeClr val="tx2"/>
                </a:solidFill>
                <a:cs typeface="Times New Roman" panose="02020603050405020304" pitchFamily="18" charset="0"/>
              </a:rPr>
              <a:t> μυός κύστης) </a:t>
            </a:r>
            <a:endParaRPr lang="el-GR" altLang="el-GR" sz="2000" b="0" dirty="0">
              <a:solidFill>
                <a:schemeClr val="tx2"/>
              </a:solidFill>
              <a:cs typeface="Times New Roman" panose="02020603050405020304" pitchFamily="18" charset="0"/>
            </a:endParaRPr>
          </a:p>
        </p:txBody>
      </p:sp>
      <p:sp>
        <p:nvSpPr>
          <p:cNvPr id="796676" name="Line 4"/>
          <p:cNvSpPr>
            <a:spLocks noChangeShapeType="1"/>
          </p:cNvSpPr>
          <p:nvPr/>
        </p:nvSpPr>
        <p:spPr bwMode="auto">
          <a:xfrm>
            <a:off x="0" y="908050"/>
            <a:ext cx="9144000"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a:xfrm>
            <a:off x="76200" y="76200"/>
            <a:ext cx="8816975" cy="760413"/>
          </a:xfrm>
        </p:spPr>
        <p:txBody>
          <a:bodyPr/>
          <a:lstStyle/>
          <a:p>
            <a:r>
              <a:rPr lang="el-GR" altLang="el-GR">
                <a:cs typeface="Times New Roman" panose="02020603050405020304" pitchFamily="18" charset="0"/>
              </a:rPr>
              <a:t>Δ</a:t>
            </a:r>
            <a:r>
              <a:rPr lang="en-US" altLang="el-GR">
                <a:cs typeface="Times New Roman" panose="02020603050405020304" pitchFamily="18" charset="0"/>
              </a:rPr>
              <a:t>Y</a:t>
            </a:r>
            <a:r>
              <a:rPr lang="el-GR" altLang="el-GR"/>
              <a:t>ΣΟΥΡΙΑ  </a:t>
            </a:r>
          </a:p>
        </p:txBody>
      </p:sp>
      <p:sp>
        <p:nvSpPr>
          <p:cNvPr id="797699" name="Rectangle 3"/>
          <p:cNvSpPr>
            <a:spLocks noGrp="1" noChangeArrowheads="1"/>
          </p:cNvSpPr>
          <p:nvPr>
            <p:ph type="body" idx="1"/>
          </p:nvPr>
        </p:nvSpPr>
        <p:spPr>
          <a:xfrm>
            <a:off x="165100" y="1143000"/>
            <a:ext cx="8978900" cy="4738688"/>
          </a:xfrm>
        </p:spPr>
        <p:txBody>
          <a:bodyPr/>
          <a:lstStyle/>
          <a:p>
            <a:pPr>
              <a:lnSpc>
                <a:spcPct val="125000"/>
              </a:lnSpc>
            </a:pPr>
            <a:r>
              <a:rPr lang="el-GR" altLang="el-GR" sz="2800" dirty="0">
                <a:solidFill>
                  <a:srgbClr val="00FFFF"/>
                </a:solidFill>
              </a:rPr>
              <a:t>Ορισμός:</a:t>
            </a:r>
            <a:r>
              <a:rPr lang="el-GR" altLang="el-GR" sz="2800" dirty="0">
                <a:solidFill>
                  <a:srgbClr val="FFFF99"/>
                </a:solidFill>
              </a:rPr>
              <a:t> </a:t>
            </a:r>
            <a:r>
              <a:rPr lang="el-GR" altLang="el-GR" sz="2800" dirty="0">
                <a:solidFill>
                  <a:srgbClr val="FFFF99"/>
                </a:solidFill>
                <a:cs typeface="Times New Roman" panose="02020603050405020304" pitchFamily="18" charset="0"/>
              </a:rPr>
              <a:t>δυσχέρεια στην ούρηση</a:t>
            </a:r>
            <a:endParaRPr lang="el-GR" altLang="el-GR" sz="2800" dirty="0">
              <a:solidFill>
                <a:srgbClr val="FFFF99"/>
              </a:solidFill>
            </a:endParaRPr>
          </a:p>
          <a:p>
            <a:pPr lvl="1">
              <a:lnSpc>
                <a:spcPct val="125000"/>
              </a:lnSpc>
            </a:pPr>
            <a:r>
              <a:rPr lang="el-GR" altLang="el-GR" sz="2400" dirty="0">
                <a:latin typeface="Arial Narrow" panose="020B0606020202030204" pitchFamily="34" charset="0"/>
              </a:rPr>
              <a:t>Δυσχέρεια έναρξης ή συνέχισης</a:t>
            </a:r>
          </a:p>
          <a:p>
            <a:pPr lvl="1">
              <a:lnSpc>
                <a:spcPct val="5000"/>
              </a:lnSpc>
              <a:buFont typeface="Wingdings" panose="05000000000000000000" pitchFamily="2" charset="2"/>
              <a:buNone/>
            </a:pPr>
            <a:endParaRPr lang="el-GR" altLang="el-GR" sz="2400" dirty="0">
              <a:latin typeface="Arial Narrow" panose="020B0606020202030204" pitchFamily="34" charset="0"/>
            </a:endParaRPr>
          </a:p>
          <a:p>
            <a:pPr lvl="1">
              <a:lnSpc>
                <a:spcPct val="125000"/>
              </a:lnSpc>
            </a:pPr>
            <a:r>
              <a:rPr lang="el-GR" altLang="el-GR" sz="2400" dirty="0">
                <a:latin typeface="Arial Narrow" panose="020B0606020202030204" pitchFamily="34" charset="0"/>
              </a:rPr>
              <a:t>Συχνή συνύπαρξη με συχνουρία – πόνο - τσούξιμο</a:t>
            </a:r>
            <a:r>
              <a:rPr lang="el-GR" altLang="el-GR" sz="2000" dirty="0">
                <a:latin typeface="Arial Narrow" panose="020B0606020202030204" pitchFamily="34" charset="0"/>
              </a:rPr>
              <a:t>  </a:t>
            </a:r>
            <a:r>
              <a:rPr lang="el-GR" altLang="el-GR" sz="2000" dirty="0" smtClean="0">
                <a:latin typeface="Arial Narrow" panose="020B0606020202030204" pitchFamily="34" charset="0"/>
              </a:rPr>
              <a:t>(</a:t>
            </a:r>
            <a:r>
              <a:rPr lang="en-US" altLang="el-GR" sz="2000" dirty="0" smtClean="0">
                <a:latin typeface="Arial Narrow" panose="020B0606020202030204" pitchFamily="34" charset="0"/>
              </a:rPr>
              <a:t>“</a:t>
            </a:r>
            <a:r>
              <a:rPr lang="el-GR" altLang="el-GR" sz="2000" dirty="0" err="1" smtClean="0">
                <a:latin typeface="Arial Narrow" panose="020B0606020202030204" pitchFamily="34" charset="0"/>
              </a:rPr>
              <a:t>δυσουρικά</a:t>
            </a:r>
            <a:r>
              <a:rPr lang="el-GR" altLang="el-GR" sz="2000" dirty="0" smtClean="0">
                <a:latin typeface="Arial Narrow" panose="020B0606020202030204" pitchFamily="34" charset="0"/>
              </a:rPr>
              <a:t> ενοχλήματα</a:t>
            </a:r>
            <a:r>
              <a:rPr lang="en-US" altLang="el-GR" sz="2000" dirty="0" smtClean="0">
                <a:latin typeface="Arial Narrow" panose="020B0606020202030204" pitchFamily="34" charset="0"/>
              </a:rPr>
              <a:t>”</a:t>
            </a:r>
            <a:r>
              <a:rPr lang="el-GR" altLang="el-GR" sz="2000" dirty="0" smtClean="0">
                <a:latin typeface="Arial Narrow" panose="020B0606020202030204" pitchFamily="34" charset="0"/>
              </a:rPr>
              <a:t>)</a:t>
            </a:r>
            <a:endParaRPr lang="el-GR" altLang="el-GR" sz="2000" dirty="0">
              <a:latin typeface="Arial Narrow" panose="020B0606020202030204" pitchFamily="34" charset="0"/>
            </a:endParaRPr>
          </a:p>
          <a:p>
            <a:pPr>
              <a:lnSpc>
                <a:spcPct val="145000"/>
              </a:lnSpc>
            </a:pPr>
            <a:endParaRPr lang="el-GR" altLang="el-GR" sz="2400" dirty="0">
              <a:solidFill>
                <a:srgbClr val="FFFF99"/>
              </a:solidFill>
              <a:latin typeface="Arial Narrow" panose="020B0606020202030204" pitchFamily="34" charset="0"/>
            </a:endParaRPr>
          </a:p>
          <a:p>
            <a:pPr>
              <a:lnSpc>
                <a:spcPct val="125000"/>
              </a:lnSpc>
            </a:pPr>
            <a:r>
              <a:rPr lang="el-GR" altLang="el-GR" sz="2800" dirty="0">
                <a:solidFill>
                  <a:srgbClr val="00FFFF"/>
                </a:solidFill>
              </a:rPr>
              <a:t>Αίτια:</a:t>
            </a:r>
          </a:p>
          <a:p>
            <a:pPr lvl="1" algn="just">
              <a:lnSpc>
                <a:spcPct val="125000"/>
              </a:lnSpc>
            </a:pPr>
            <a:r>
              <a:rPr lang="el-GR" altLang="el-GR" sz="2400" dirty="0" err="1" smtClean="0">
                <a:latin typeface="Arial Narrow" panose="020B0606020202030204" pitchFamily="34" charset="0"/>
                <a:cs typeface="Times New Roman" panose="02020603050405020304" pitchFamily="18" charset="0"/>
              </a:rPr>
              <a:t>Νευρογενή</a:t>
            </a:r>
            <a:r>
              <a:rPr lang="el-GR" altLang="el-GR" sz="2400" dirty="0" err="1" smtClean="0">
                <a:latin typeface="Arial Narrow" panose="020B0606020202030204" pitchFamily="34" charset="0"/>
              </a:rPr>
              <a:t>ς</a:t>
            </a:r>
            <a:r>
              <a:rPr lang="el-GR" altLang="el-GR" sz="2400" dirty="0" smtClean="0">
                <a:latin typeface="Arial Narrow" panose="020B0606020202030204" pitchFamily="34" charset="0"/>
                <a:cs typeface="Times New Roman" panose="02020603050405020304" pitchFamily="18" charset="0"/>
              </a:rPr>
              <a:t> </a:t>
            </a:r>
            <a:r>
              <a:rPr lang="el-GR" altLang="el-GR" sz="2400" dirty="0">
                <a:latin typeface="Arial Narrow" panose="020B0606020202030204" pitchFamily="34" charset="0"/>
                <a:cs typeface="Times New Roman" panose="02020603050405020304" pitchFamily="18" charset="0"/>
              </a:rPr>
              <a:t>κύστη </a:t>
            </a:r>
            <a:endParaRPr lang="el-GR" altLang="el-GR" sz="2400" dirty="0">
              <a:latin typeface="Arial Narrow" panose="020B0606020202030204" pitchFamily="34" charset="0"/>
            </a:endParaRPr>
          </a:p>
          <a:p>
            <a:pPr lvl="1" algn="just">
              <a:lnSpc>
                <a:spcPct val="125000"/>
              </a:lnSpc>
            </a:pPr>
            <a:r>
              <a:rPr lang="el-GR" altLang="el-GR" sz="2400" dirty="0" smtClean="0">
                <a:latin typeface="Arial Narrow" panose="020B0606020202030204" pitchFamily="34" charset="0"/>
                <a:cs typeface="Times New Roman" panose="02020603050405020304" pitchFamily="18" charset="0"/>
              </a:rPr>
              <a:t>Στένωση </a:t>
            </a:r>
            <a:r>
              <a:rPr lang="el-GR" altLang="el-GR" sz="2400" dirty="0">
                <a:latin typeface="Arial Narrow" panose="020B0606020202030204" pitchFamily="34" charset="0"/>
              </a:rPr>
              <a:t>&amp;</a:t>
            </a:r>
            <a:r>
              <a:rPr lang="el-GR" altLang="el-GR" sz="2400" dirty="0">
                <a:latin typeface="Arial Narrow" panose="020B0606020202030204" pitchFamily="34" charset="0"/>
                <a:cs typeface="Times New Roman" panose="02020603050405020304" pitchFamily="18" charset="0"/>
              </a:rPr>
              <a:t> απόφραξη ουρήθρας</a:t>
            </a:r>
            <a:r>
              <a:rPr lang="el-GR" altLang="el-GR" sz="2400" dirty="0">
                <a:cs typeface="Times New Roman" panose="02020603050405020304" pitchFamily="18" charset="0"/>
              </a:rPr>
              <a:t> </a:t>
            </a:r>
            <a:endParaRPr lang="el-GR" altLang="el-GR" sz="2400" dirty="0"/>
          </a:p>
          <a:p>
            <a:pPr lvl="2">
              <a:lnSpc>
                <a:spcPct val="125000"/>
              </a:lnSpc>
            </a:pPr>
            <a:r>
              <a:rPr lang="el-GR" altLang="el-GR" sz="2000" dirty="0">
                <a:solidFill>
                  <a:srgbClr val="99FF33"/>
                </a:solidFill>
                <a:cs typeface="Times New Roman" panose="02020603050405020304" pitchFamily="18" charset="0"/>
              </a:rPr>
              <a:t>λίθο</a:t>
            </a:r>
            <a:r>
              <a:rPr lang="el-GR" altLang="el-GR" sz="2000" dirty="0">
                <a:solidFill>
                  <a:srgbClr val="99FF33"/>
                </a:solidFill>
              </a:rPr>
              <a:t>ς</a:t>
            </a:r>
            <a:r>
              <a:rPr lang="el-GR" altLang="el-GR" sz="2000" dirty="0">
                <a:solidFill>
                  <a:srgbClr val="99FF33"/>
                </a:solidFill>
                <a:cs typeface="Times New Roman" panose="02020603050405020304" pitchFamily="18" charset="0"/>
              </a:rPr>
              <a:t>, πήγμα αίματος</a:t>
            </a:r>
            <a:r>
              <a:rPr lang="el-GR" altLang="el-GR" sz="2000" dirty="0">
                <a:solidFill>
                  <a:srgbClr val="99FF33"/>
                </a:solidFill>
              </a:rPr>
              <a:t>, </a:t>
            </a:r>
            <a:r>
              <a:rPr lang="el-GR" altLang="el-GR" sz="2000" dirty="0">
                <a:solidFill>
                  <a:srgbClr val="99FF33"/>
                </a:solidFill>
                <a:cs typeface="Times New Roman" panose="02020603050405020304" pitchFamily="18" charset="0"/>
              </a:rPr>
              <a:t>καρκίνωμα, δι</a:t>
            </a:r>
            <a:r>
              <a:rPr lang="el-GR" altLang="el-GR" sz="2000" dirty="0">
                <a:solidFill>
                  <a:srgbClr val="99FF33"/>
                </a:solidFill>
              </a:rPr>
              <a:t>όγκωση</a:t>
            </a:r>
            <a:r>
              <a:rPr lang="el-GR" altLang="el-GR" sz="2000" dirty="0">
                <a:solidFill>
                  <a:srgbClr val="99FF33"/>
                </a:solidFill>
                <a:cs typeface="Times New Roman" panose="02020603050405020304" pitchFamily="18" charset="0"/>
              </a:rPr>
              <a:t> προστάτη</a:t>
            </a:r>
            <a:r>
              <a:rPr lang="el-GR" altLang="el-GR" sz="2000" dirty="0">
                <a:solidFill>
                  <a:srgbClr val="99FF33"/>
                </a:solidFill>
              </a:rPr>
              <a:t>. </a:t>
            </a:r>
            <a:endParaRPr lang="el-GR" altLang="el-GR" sz="2000" dirty="0">
              <a:solidFill>
                <a:srgbClr val="99FF33"/>
              </a:solidFill>
              <a:cs typeface="Times New Roman" panose="02020603050405020304" pitchFamily="18" charset="0"/>
            </a:endParaRPr>
          </a:p>
        </p:txBody>
      </p:sp>
      <p:sp>
        <p:nvSpPr>
          <p:cNvPr id="797700" name="Line 4"/>
          <p:cNvSpPr>
            <a:spLocks noChangeShapeType="1"/>
          </p:cNvSpPr>
          <p:nvPr/>
        </p:nvSpPr>
        <p:spPr bwMode="auto">
          <a:xfrm>
            <a:off x="0" y="908050"/>
            <a:ext cx="9144000"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8722" name="Rectangle 2"/>
          <p:cNvSpPr>
            <a:spLocks noGrp="1" noChangeArrowheads="1"/>
          </p:cNvSpPr>
          <p:nvPr>
            <p:ph type="title"/>
          </p:nvPr>
        </p:nvSpPr>
        <p:spPr/>
        <p:txBody>
          <a:bodyPr/>
          <a:lstStyle/>
          <a:p>
            <a:r>
              <a:rPr lang="el-GR" altLang="el-GR" sz="2800"/>
              <a:t>ΑΚΡΑΤΕΙΑ ΟΥΡΩΝ</a:t>
            </a:r>
            <a:r>
              <a:rPr lang="el-GR" altLang="el-GR" sz="2800">
                <a:cs typeface="Times New Roman" panose="02020603050405020304" pitchFamily="18" charset="0"/>
              </a:rPr>
              <a:t/>
            </a:r>
            <a:br>
              <a:rPr lang="el-GR" altLang="el-GR" sz="2800">
                <a:cs typeface="Times New Roman" panose="02020603050405020304" pitchFamily="18" charset="0"/>
              </a:rPr>
            </a:br>
            <a:endParaRPr lang="el-GR" altLang="el-GR" sz="2800">
              <a:cs typeface="Times New Roman" panose="02020603050405020304" pitchFamily="18" charset="0"/>
            </a:endParaRPr>
          </a:p>
        </p:txBody>
      </p:sp>
      <p:sp>
        <p:nvSpPr>
          <p:cNvPr id="798723" name="Rectangle 3"/>
          <p:cNvSpPr>
            <a:spLocks noGrp="1" noChangeArrowheads="1"/>
          </p:cNvSpPr>
          <p:nvPr>
            <p:ph type="body" idx="1"/>
          </p:nvPr>
        </p:nvSpPr>
        <p:spPr>
          <a:xfrm>
            <a:off x="4472" y="1124744"/>
            <a:ext cx="9139527" cy="5131148"/>
          </a:xfrm>
        </p:spPr>
        <p:txBody>
          <a:bodyPr/>
          <a:lstStyle/>
          <a:p>
            <a:pPr>
              <a:lnSpc>
                <a:spcPct val="125000"/>
              </a:lnSpc>
            </a:pPr>
            <a:r>
              <a:rPr lang="el-GR" altLang="el-GR" sz="2400" dirty="0">
                <a:solidFill>
                  <a:srgbClr val="00FFFF"/>
                </a:solidFill>
              </a:rPr>
              <a:t>Ορισμός</a:t>
            </a:r>
            <a:r>
              <a:rPr lang="el-GR" altLang="el-GR" sz="2400" dirty="0">
                <a:solidFill>
                  <a:srgbClr val="FFFF99"/>
                </a:solidFill>
              </a:rPr>
              <a:t>: </a:t>
            </a:r>
            <a:r>
              <a:rPr lang="el-GR" altLang="el-GR" sz="2400" dirty="0">
                <a:solidFill>
                  <a:srgbClr val="FFFF99"/>
                </a:solidFill>
                <a:cs typeface="Times New Roman" panose="02020603050405020304" pitchFamily="18" charset="0"/>
              </a:rPr>
              <a:t>συνεχής ακούσια αποβολή των ούρων</a:t>
            </a:r>
            <a:r>
              <a:rPr lang="el-GR" altLang="el-GR" sz="2400" dirty="0">
                <a:solidFill>
                  <a:srgbClr val="FFFF99"/>
                </a:solidFill>
              </a:rPr>
              <a:t> </a:t>
            </a:r>
          </a:p>
          <a:p>
            <a:pPr>
              <a:lnSpc>
                <a:spcPct val="195000"/>
              </a:lnSpc>
            </a:pPr>
            <a:r>
              <a:rPr lang="el-GR" altLang="el-GR" sz="2400" dirty="0">
                <a:solidFill>
                  <a:srgbClr val="00FFFF"/>
                </a:solidFill>
              </a:rPr>
              <a:t>Αίτια</a:t>
            </a:r>
            <a:endParaRPr lang="el-GR" altLang="el-GR" sz="2000" b="0" dirty="0">
              <a:solidFill>
                <a:srgbClr val="00FFFF"/>
              </a:solidFill>
            </a:endParaRPr>
          </a:p>
          <a:p>
            <a:pPr lvl="1" algn="just">
              <a:lnSpc>
                <a:spcPct val="125000"/>
              </a:lnSpc>
            </a:pPr>
            <a:r>
              <a:rPr lang="el-GR" altLang="el-GR" sz="2000" dirty="0"/>
              <a:t> Σ</a:t>
            </a:r>
            <a:r>
              <a:rPr lang="el-GR" altLang="el-GR" sz="2000" dirty="0">
                <a:cs typeface="Times New Roman" panose="02020603050405020304" pitchFamily="18" charset="0"/>
              </a:rPr>
              <a:t>υγγενείς ανωμαλίες </a:t>
            </a:r>
            <a:r>
              <a:rPr lang="el-GR" altLang="el-GR" sz="2000" dirty="0"/>
              <a:t>ουροποιητικού</a:t>
            </a:r>
          </a:p>
          <a:p>
            <a:pPr lvl="2" algn="just">
              <a:lnSpc>
                <a:spcPct val="125000"/>
              </a:lnSpc>
            </a:pPr>
            <a:r>
              <a:rPr lang="el-GR" altLang="el-GR" sz="2200" dirty="0" err="1" smtClean="0">
                <a:solidFill>
                  <a:srgbClr val="FFFF99"/>
                </a:solidFill>
                <a:cs typeface="Times New Roman" panose="02020603050405020304" pitchFamily="18" charset="0"/>
              </a:rPr>
              <a:t>Εκστροφή</a:t>
            </a:r>
            <a:r>
              <a:rPr lang="el-GR" altLang="el-GR" sz="2200" dirty="0" smtClean="0">
                <a:solidFill>
                  <a:srgbClr val="FFFF99"/>
                </a:solidFill>
                <a:cs typeface="Times New Roman" panose="02020603050405020304" pitchFamily="18" charset="0"/>
              </a:rPr>
              <a:t> </a:t>
            </a:r>
            <a:r>
              <a:rPr lang="el-GR" altLang="el-GR" sz="2200" dirty="0">
                <a:solidFill>
                  <a:srgbClr val="FFFF99"/>
                </a:solidFill>
                <a:cs typeface="Times New Roman" panose="02020603050405020304" pitchFamily="18" charset="0"/>
              </a:rPr>
              <a:t>κύστης</a:t>
            </a:r>
            <a:endParaRPr lang="el-GR" altLang="el-GR" sz="2200" dirty="0">
              <a:solidFill>
                <a:srgbClr val="FFFF99"/>
              </a:solidFill>
            </a:endParaRPr>
          </a:p>
          <a:p>
            <a:pPr lvl="2" algn="just">
              <a:lnSpc>
                <a:spcPct val="125000"/>
              </a:lnSpc>
            </a:pPr>
            <a:r>
              <a:rPr lang="el-GR" altLang="el-GR" sz="2200" dirty="0" err="1" smtClean="0">
                <a:solidFill>
                  <a:srgbClr val="FFFF99"/>
                </a:solidFill>
                <a:cs typeface="Times New Roman" panose="02020603050405020304" pitchFamily="18" charset="0"/>
              </a:rPr>
              <a:t>Επισπαδία</a:t>
            </a:r>
            <a:r>
              <a:rPr lang="el-GR" altLang="el-GR" sz="2200" dirty="0" err="1">
                <a:solidFill>
                  <a:srgbClr val="FFFF99"/>
                </a:solidFill>
                <a:cs typeface="Times New Roman" panose="02020603050405020304" pitchFamily="18" charset="0"/>
              </a:rPr>
              <a:t>ς</a:t>
            </a:r>
            <a:endParaRPr lang="el-GR" altLang="el-GR" sz="2200" dirty="0">
              <a:solidFill>
                <a:srgbClr val="FFFF99"/>
              </a:solidFill>
            </a:endParaRPr>
          </a:p>
          <a:p>
            <a:pPr lvl="2" algn="just">
              <a:lnSpc>
                <a:spcPct val="125000"/>
              </a:lnSpc>
            </a:pPr>
            <a:r>
              <a:rPr lang="el-GR" altLang="el-GR" sz="2200" dirty="0" err="1" smtClean="0">
                <a:solidFill>
                  <a:srgbClr val="FFFF99"/>
                </a:solidFill>
                <a:cs typeface="Times New Roman" panose="02020603050405020304" pitchFamily="18" charset="0"/>
              </a:rPr>
              <a:t>Κυστεοκολπικά</a:t>
            </a:r>
            <a:r>
              <a:rPr lang="el-GR" altLang="el-GR" sz="2200" dirty="0" smtClean="0">
                <a:solidFill>
                  <a:srgbClr val="FFFF99"/>
                </a:solidFill>
                <a:cs typeface="Times New Roman" panose="02020603050405020304" pitchFamily="18" charset="0"/>
              </a:rPr>
              <a:t> </a:t>
            </a:r>
            <a:r>
              <a:rPr lang="el-GR" altLang="el-GR" sz="2200" dirty="0">
                <a:solidFill>
                  <a:srgbClr val="FFFF99"/>
                </a:solidFill>
                <a:cs typeface="Times New Roman" panose="02020603050405020304" pitchFamily="18" charset="0"/>
              </a:rPr>
              <a:t>συρίγγια</a:t>
            </a:r>
            <a:endParaRPr lang="el-GR" altLang="el-GR" sz="2200" dirty="0">
              <a:solidFill>
                <a:srgbClr val="FFFF99"/>
              </a:solidFill>
            </a:endParaRPr>
          </a:p>
          <a:p>
            <a:pPr lvl="2" algn="just">
              <a:lnSpc>
                <a:spcPct val="125000"/>
              </a:lnSpc>
            </a:pPr>
            <a:r>
              <a:rPr lang="el-GR" altLang="el-GR" sz="2200" dirty="0">
                <a:solidFill>
                  <a:srgbClr val="FFFF99"/>
                </a:solidFill>
                <a:cs typeface="Times New Roman" panose="02020603050405020304" pitchFamily="18" charset="0"/>
              </a:rPr>
              <a:t>Έ</a:t>
            </a:r>
            <a:r>
              <a:rPr lang="el-GR" altLang="el-GR" sz="2200" dirty="0" smtClean="0">
                <a:solidFill>
                  <a:srgbClr val="FFFF99"/>
                </a:solidFill>
                <a:cs typeface="Times New Roman" panose="02020603050405020304" pitchFamily="18" charset="0"/>
              </a:rPr>
              <a:t>κτοποι </a:t>
            </a:r>
            <a:r>
              <a:rPr lang="el-GR" altLang="el-GR" sz="2200" dirty="0">
                <a:solidFill>
                  <a:srgbClr val="FFFF99"/>
                </a:solidFill>
                <a:cs typeface="Times New Roman" panose="02020603050405020304" pitchFamily="18" charset="0"/>
              </a:rPr>
              <a:t>ουρητήρες σε γυναίκες</a:t>
            </a:r>
            <a:endParaRPr lang="el-GR" altLang="el-GR" sz="2200" dirty="0">
              <a:solidFill>
                <a:srgbClr val="FFFF99"/>
              </a:solidFill>
            </a:endParaRPr>
          </a:p>
          <a:p>
            <a:pPr lvl="1">
              <a:lnSpc>
                <a:spcPct val="145000"/>
              </a:lnSpc>
            </a:pPr>
            <a:r>
              <a:rPr lang="el-GR" altLang="el-GR" sz="2000" dirty="0" err="1"/>
              <a:t>Ν</a:t>
            </a:r>
            <a:r>
              <a:rPr lang="el-GR" altLang="el-GR" sz="2000" dirty="0" err="1">
                <a:cs typeface="Times New Roman" panose="02020603050405020304" pitchFamily="18" charset="0"/>
              </a:rPr>
              <a:t>ευρογενή</a:t>
            </a:r>
            <a:r>
              <a:rPr lang="el-GR" altLang="el-GR" sz="2000" dirty="0" err="1"/>
              <a:t>ς</a:t>
            </a:r>
            <a:r>
              <a:rPr lang="el-GR" altLang="el-GR" sz="2000" dirty="0">
                <a:cs typeface="Times New Roman" panose="02020603050405020304" pitchFamily="18" charset="0"/>
              </a:rPr>
              <a:t> κύστη </a:t>
            </a:r>
            <a:r>
              <a:rPr lang="el-GR" altLang="el-GR" sz="2000" dirty="0" smtClean="0">
                <a:solidFill>
                  <a:srgbClr val="00FFFF"/>
                </a:solidFill>
                <a:cs typeface="Times New Roman" panose="02020603050405020304" pitchFamily="18" charset="0"/>
              </a:rPr>
              <a:t>(Ι</a:t>
            </a:r>
            <a:r>
              <a:rPr lang="el-GR" altLang="el-GR" sz="2000" baseline="-30000" dirty="0" smtClean="0">
                <a:solidFill>
                  <a:srgbClr val="00FFFF"/>
                </a:solidFill>
                <a:cs typeface="Times New Roman" panose="02020603050405020304" pitchFamily="18" charset="0"/>
              </a:rPr>
              <a:t>2</a:t>
            </a:r>
            <a:r>
              <a:rPr lang="el-GR" altLang="el-GR" sz="2000" dirty="0" smtClean="0">
                <a:solidFill>
                  <a:srgbClr val="00FFFF"/>
                </a:solidFill>
                <a:cs typeface="Times New Roman" panose="02020603050405020304" pitchFamily="18" charset="0"/>
              </a:rPr>
              <a:t>-Ι</a:t>
            </a:r>
            <a:r>
              <a:rPr lang="el-GR" altLang="el-GR" sz="2000" baseline="-30000" dirty="0" smtClean="0">
                <a:solidFill>
                  <a:srgbClr val="00FFFF"/>
                </a:solidFill>
                <a:cs typeface="Times New Roman" panose="02020603050405020304" pitchFamily="18" charset="0"/>
              </a:rPr>
              <a:t>4</a:t>
            </a:r>
            <a:r>
              <a:rPr lang="el-GR" altLang="el-GR" sz="2000" dirty="0" smtClean="0">
                <a:solidFill>
                  <a:srgbClr val="00FFFF"/>
                </a:solidFill>
                <a:cs typeface="Times New Roman" panose="02020603050405020304" pitchFamily="18" charset="0"/>
              </a:rPr>
              <a:t> </a:t>
            </a:r>
            <a:r>
              <a:rPr lang="el-GR" altLang="el-GR" sz="2000" dirty="0" err="1">
                <a:solidFill>
                  <a:srgbClr val="00FFFF"/>
                </a:solidFill>
                <a:cs typeface="Times New Roman" panose="02020603050405020304" pitchFamily="18" charset="0"/>
              </a:rPr>
              <a:t>μυελοτόμια</a:t>
            </a:r>
            <a:r>
              <a:rPr lang="el-GR" altLang="el-GR" sz="2000" dirty="0">
                <a:solidFill>
                  <a:srgbClr val="00FFFF"/>
                </a:solidFill>
              </a:rPr>
              <a:t> </a:t>
            </a:r>
            <a:r>
              <a:rPr lang="el-GR" altLang="el-GR" sz="2000" dirty="0" smtClean="0">
                <a:solidFill>
                  <a:srgbClr val="00FFFF"/>
                </a:solidFill>
              </a:rPr>
              <a:t>–υπερπλήρωση ► </a:t>
            </a:r>
            <a:r>
              <a:rPr lang="el-GR" altLang="el-GR" sz="2000" dirty="0">
                <a:solidFill>
                  <a:srgbClr val="00FFFF"/>
                </a:solidFill>
              </a:rPr>
              <a:t>παράδοξη </a:t>
            </a:r>
            <a:r>
              <a:rPr lang="el-GR" altLang="el-GR" sz="2000" dirty="0" smtClean="0">
                <a:solidFill>
                  <a:srgbClr val="00FFFF"/>
                </a:solidFill>
              </a:rPr>
              <a:t>ακράτεια</a:t>
            </a:r>
            <a:r>
              <a:rPr lang="el-GR" altLang="el-GR" sz="2000" dirty="0" smtClean="0">
                <a:solidFill>
                  <a:srgbClr val="00FFFF"/>
                </a:solidFill>
                <a:cs typeface="Times New Roman" panose="02020603050405020304" pitchFamily="18" charset="0"/>
              </a:rPr>
              <a:t>) </a:t>
            </a:r>
            <a:endParaRPr lang="el-GR" altLang="el-GR" sz="2000" dirty="0">
              <a:solidFill>
                <a:srgbClr val="00FFFF"/>
              </a:solidFill>
            </a:endParaRPr>
          </a:p>
          <a:p>
            <a:pPr lvl="1" algn="just">
              <a:lnSpc>
                <a:spcPct val="145000"/>
              </a:lnSpc>
            </a:pPr>
            <a:r>
              <a:rPr lang="el-GR" altLang="el-GR" sz="2000" dirty="0" err="1"/>
              <a:t>Ι</a:t>
            </a:r>
            <a:r>
              <a:rPr lang="el-GR" altLang="el-GR" sz="2000" dirty="0" err="1">
                <a:cs typeface="Times New Roman" panose="02020603050405020304" pitchFamily="18" charset="0"/>
              </a:rPr>
              <a:t>ατρογενής</a:t>
            </a:r>
            <a:r>
              <a:rPr lang="el-GR" altLang="el-GR" sz="2000" dirty="0">
                <a:cs typeface="Times New Roman" panose="02020603050405020304" pitchFamily="18" charset="0"/>
              </a:rPr>
              <a:t> </a:t>
            </a:r>
            <a:r>
              <a:rPr lang="el-GR" altLang="el-GR" sz="2000" dirty="0"/>
              <a:t>ή </a:t>
            </a:r>
            <a:r>
              <a:rPr lang="el-GR" altLang="el-GR" sz="2000" dirty="0">
                <a:cs typeface="Times New Roman" panose="02020603050405020304" pitchFamily="18" charset="0"/>
              </a:rPr>
              <a:t>τραυματική βλάβη σφιγκτήρα κύστης</a:t>
            </a:r>
            <a:endParaRPr lang="el-GR" altLang="el-GR" sz="2000" dirty="0"/>
          </a:p>
          <a:p>
            <a:pPr lvl="1" algn="just">
              <a:lnSpc>
                <a:spcPct val="145000"/>
              </a:lnSpc>
            </a:pPr>
            <a:r>
              <a:rPr lang="el-GR" altLang="el-GR" sz="2000" dirty="0"/>
              <a:t>Ακράτεια προσπάθειας (+ κυστεοκήλη).</a:t>
            </a:r>
          </a:p>
        </p:txBody>
      </p:sp>
      <p:sp>
        <p:nvSpPr>
          <p:cNvPr id="798724" name="Line 4"/>
          <p:cNvSpPr>
            <a:spLocks noChangeShapeType="1"/>
          </p:cNvSpPr>
          <p:nvPr/>
        </p:nvSpPr>
        <p:spPr bwMode="auto">
          <a:xfrm>
            <a:off x="0" y="836613"/>
            <a:ext cx="9144000"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9746" name="Rectangle 2"/>
          <p:cNvSpPr>
            <a:spLocks noGrp="1" noChangeArrowheads="1"/>
          </p:cNvSpPr>
          <p:nvPr>
            <p:ph type="title"/>
          </p:nvPr>
        </p:nvSpPr>
        <p:spPr>
          <a:xfrm>
            <a:off x="76200" y="76200"/>
            <a:ext cx="8763000" cy="685800"/>
          </a:xfrm>
        </p:spPr>
        <p:txBody>
          <a:bodyPr/>
          <a:lstStyle/>
          <a:p>
            <a:r>
              <a:rPr lang="el-GR" altLang="el-GR" sz="2800"/>
              <a:t>ΕΝΟΥΡΗΣΗ</a:t>
            </a:r>
          </a:p>
        </p:txBody>
      </p:sp>
      <p:sp>
        <p:nvSpPr>
          <p:cNvPr id="799747" name="Rectangle 3"/>
          <p:cNvSpPr>
            <a:spLocks noGrp="1" noChangeArrowheads="1"/>
          </p:cNvSpPr>
          <p:nvPr>
            <p:ph type="body" idx="1"/>
          </p:nvPr>
        </p:nvSpPr>
        <p:spPr>
          <a:xfrm>
            <a:off x="9525" y="692150"/>
            <a:ext cx="9134475" cy="6296083"/>
          </a:xfrm>
        </p:spPr>
        <p:txBody>
          <a:bodyPr/>
          <a:lstStyle/>
          <a:p>
            <a:pPr>
              <a:lnSpc>
                <a:spcPct val="145000"/>
              </a:lnSpc>
            </a:pPr>
            <a:r>
              <a:rPr lang="el-GR" altLang="el-GR" sz="2800" dirty="0">
                <a:solidFill>
                  <a:srgbClr val="00FFFF"/>
                </a:solidFill>
                <a:latin typeface="Arial Narrow" panose="020B0606020202030204" pitchFamily="34" charset="0"/>
              </a:rPr>
              <a:t>Ορισμός</a:t>
            </a:r>
            <a:r>
              <a:rPr lang="el-GR" altLang="el-GR" sz="2800" dirty="0">
                <a:latin typeface="Arial Narrow" panose="020B0606020202030204" pitchFamily="34" charset="0"/>
              </a:rPr>
              <a:t>: </a:t>
            </a:r>
            <a:r>
              <a:rPr lang="el-GR" altLang="el-GR" sz="2800" dirty="0">
                <a:latin typeface="Arial Narrow" panose="020B0606020202030204" pitchFamily="34" charset="0"/>
                <a:cs typeface="Times New Roman" panose="02020603050405020304" pitchFamily="18" charset="0"/>
              </a:rPr>
              <a:t>ακούσια </a:t>
            </a:r>
            <a:r>
              <a:rPr lang="el-GR" altLang="el-GR" sz="2800" dirty="0" smtClean="0">
                <a:latin typeface="Arial Narrow" panose="020B0606020202030204" pitchFamily="34" charset="0"/>
                <a:cs typeface="Times New Roman" panose="02020603050405020304" pitchFamily="18" charset="0"/>
              </a:rPr>
              <a:t>νυκτερινή απώλεια ούρων μετά 5</a:t>
            </a:r>
            <a:r>
              <a:rPr lang="el-GR" altLang="el-GR" sz="2800" baseline="30000" dirty="0" smtClean="0">
                <a:latin typeface="Arial Narrow" panose="020B0606020202030204" pitchFamily="34" charset="0"/>
                <a:cs typeface="Times New Roman" panose="02020603050405020304" pitchFamily="18" charset="0"/>
              </a:rPr>
              <a:t>ο</a:t>
            </a:r>
            <a:r>
              <a:rPr lang="el-GR" altLang="el-GR" sz="2800" dirty="0" smtClean="0">
                <a:latin typeface="Arial Narrow" panose="020B0606020202030204" pitchFamily="34" charset="0"/>
                <a:cs typeface="Times New Roman" panose="02020603050405020304" pitchFamily="18" charset="0"/>
              </a:rPr>
              <a:t>-6</a:t>
            </a:r>
            <a:r>
              <a:rPr lang="el-GR" altLang="el-GR" sz="2800" baseline="30000" dirty="0" smtClean="0">
                <a:latin typeface="Arial Narrow" panose="020B0606020202030204" pitchFamily="34" charset="0"/>
                <a:cs typeface="Times New Roman" panose="02020603050405020304" pitchFamily="18" charset="0"/>
              </a:rPr>
              <a:t>ο</a:t>
            </a:r>
            <a:r>
              <a:rPr lang="el-GR" altLang="el-GR" sz="2800" dirty="0" smtClean="0">
                <a:latin typeface="Arial Narrow" panose="020B0606020202030204" pitchFamily="34" charset="0"/>
                <a:cs typeface="Times New Roman" panose="02020603050405020304" pitchFamily="18" charset="0"/>
              </a:rPr>
              <a:t> έτος</a:t>
            </a:r>
            <a:endParaRPr lang="el-GR" altLang="el-GR" sz="2800" dirty="0">
              <a:latin typeface="Arial Narrow" panose="020B0606020202030204" pitchFamily="34" charset="0"/>
            </a:endParaRPr>
          </a:p>
          <a:p>
            <a:pPr>
              <a:lnSpc>
                <a:spcPct val="115000"/>
              </a:lnSpc>
            </a:pPr>
            <a:r>
              <a:rPr lang="el-GR" altLang="el-GR" sz="2800" dirty="0" smtClean="0">
                <a:solidFill>
                  <a:srgbClr val="00FFFF"/>
                </a:solidFill>
                <a:latin typeface="Arial Narrow" panose="020B0606020202030204" pitchFamily="34" charset="0"/>
              </a:rPr>
              <a:t>Αίτια</a:t>
            </a:r>
          </a:p>
          <a:p>
            <a:pPr lvl="1">
              <a:lnSpc>
                <a:spcPct val="115000"/>
              </a:lnSpc>
            </a:pPr>
            <a:r>
              <a:rPr lang="el-GR" altLang="el-GR" sz="2400" dirty="0" smtClean="0">
                <a:solidFill>
                  <a:srgbClr val="FFFF00"/>
                </a:solidFill>
                <a:latin typeface="Arial Narrow" panose="020B0606020202030204" pitchFamily="34" charset="0"/>
              </a:rPr>
              <a:t>Μειωμένη νυκτερινή έκκριση </a:t>
            </a:r>
            <a:r>
              <a:rPr lang="en-US" altLang="el-GR" sz="2400" dirty="0" smtClean="0">
                <a:solidFill>
                  <a:srgbClr val="FFFF00"/>
                </a:solidFill>
                <a:latin typeface="Arial Narrow" panose="020B0606020202030204" pitchFamily="34" charset="0"/>
              </a:rPr>
              <a:t>ADH</a:t>
            </a:r>
          </a:p>
          <a:p>
            <a:pPr lvl="1">
              <a:lnSpc>
                <a:spcPct val="115000"/>
              </a:lnSpc>
            </a:pPr>
            <a:endParaRPr lang="el-GR" altLang="el-GR" sz="600" dirty="0">
              <a:solidFill>
                <a:srgbClr val="FFFF00"/>
              </a:solidFill>
              <a:latin typeface="Arial Narrow" panose="020B0606020202030204" pitchFamily="34" charset="0"/>
            </a:endParaRPr>
          </a:p>
          <a:p>
            <a:pPr lvl="1">
              <a:lnSpc>
                <a:spcPct val="115000"/>
              </a:lnSpc>
            </a:pPr>
            <a:r>
              <a:rPr lang="el-GR" altLang="el-GR" sz="2400" dirty="0">
                <a:solidFill>
                  <a:srgbClr val="FFFF00"/>
                </a:solidFill>
                <a:latin typeface="Arial Narrow" panose="020B0606020202030204" pitchFamily="34" charset="0"/>
              </a:rPr>
              <a:t>Τ</a:t>
            </a:r>
            <a:r>
              <a:rPr lang="el-GR" altLang="el-GR" sz="2400" dirty="0">
                <a:solidFill>
                  <a:srgbClr val="FFFF00"/>
                </a:solidFill>
                <a:latin typeface="Arial Narrow" panose="020B0606020202030204" pitchFamily="34" charset="0"/>
                <a:cs typeface="Times New Roman" panose="02020603050405020304" pitchFamily="18" charset="0"/>
              </a:rPr>
              <a:t>οπικές λοιμώξεις </a:t>
            </a:r>
            <a:endParaRPr lang="el-GR" altLang="el-GR" sz="2400" dirty="0">
              <a:solidFill>
                <a:srgbClr val="FFFF00"/>
              </a:solidFill>
              <a:latin typeface="Arial Narrow" panose="020B0606020202030204" pitchFamily="34" charset="0"/>
            </a:endParaRPr>
          </a:p>
          <a:p>
            <a:pPr lvl="1">
              <a:lnSpc>
                <a:spcPct val="115000"/>
              </a:lnSpc>
            </a:pPr>
            <a:r>
              <a:rPr lang="el-GR" altLang="el-GR" sz="2400" dirty="0">
                <a:solidFill>
                  <a:srgbClr val="FFFF00"/>
                </a:solidFill>
                <a:latin typeface="Arial Narrow" panose="020B0606020202030204" pitchFamily="34" charset="0"/>
              </a:rPr>
              <a:t>Ε</a:t>
            </a:r>
            <a:r>
              <a:rPr lang="el-GR" altLang="el-GR" sz="2400" dirty="0">
                <a:solidFill>
                  <a:srgbClr val="FFFF00"/>
                </a:solidFill>
                <a:latin typeface="Arial Narrow" panose="020B0606020202030204" pitchFamily="34" charset="0"/>
                <a:cs typeface="Times New Roman" panose="02020603050405020304" pitchFamily="18" charset="0"/>
              </a:rPr>
              <a:t>ρεθισμό</a:t>
            </a:r>
            <a:r>
              <a:rPr lang="el-GR" altLang="el-GR" sz="2400" dirty="0">
                <a:solidFill>
                  <a:srgbClr val="FFFF00"/>
                </a:solidFill>
                <a:latin typeface="Arial Narrow" panose="020B0606020202030204" pitchFamily="34" charset="0"/>
              </a:rPr>
              <a:t>ς</a:t>
            </a:r>
            <a:r>
              <a:rPr lang="el-GR" altLang="el-GR" sz="2400" dirty="0">
                <a:solidFill>
                  <a:srgbClr val="FFFF00"/>
                </a:solidFill>
                <a:latin typeface="Arial Narrow" panose="020B0606020202030204" pitchFamily="34" charset="0"/>
                <a:cs typeface="Times New Roman" panose="02020603050405020304" pitchFamily="18" charset="0"/>
              </a:rPr>
              <a:t> ουροδόχου και ουρήθρας</a:t>
            </a:r>
            <a:endParaRPr lang="el-GR" altLang="el-GR" sz="2400" dirty="0">
              <a:solidFill>
                <a:srgbClr val="FFFF00"/>
              </a:solidFill>
              <a:latin typeface="Arial Narrow" panose="020B0606020202030204" pitchFamily="34" charset="0"/>
            </a:endParaRPr>
          </a:p>
          <a:p>
            <a:pPr lvl="1">
              <a:lnSpc>
                <a:spcPct val="115000"/>
              </a:lnSpc>
            </a:pPr>
            <a:r>
              <a:rPr lang="el-GR" altLang="el-GR" sz="2400" dirty="0">
                <a:solidFill>
                  <a:srgbClr val="FFFF00"/>
                </a:solidFill>
                <a:latin typeface="Arial Narrow" panose="020B0606020202030204" pitchFamily="34" charset="0"/>
              </a:rPr>
              <a:t>Σ</a:t>
            </a:r>
            <a:r>
              <a:rPr lang="el-GR" altLang="el-GR" sz="2400" dirty="0">
                <a:solidFill>
                  <a:srgbClr val="FFFF00"/>
                </a:solidFill>
                <a:latin typeface="Arial Narrow" panose="020B0606020202030204" pitchFamily="34" charset="0"/>
                <a:cs typeface="Times New Roman" panose="02020603050405020304" pitchFamily="18" charset="0"/>
              </a:rPr>
              <a:t>υγγενείς ανωμαλίες </a:t>
            </a:r>
            <a:endParaRPr lang="el-GR" altLang="el-GR" sz="2400" dirty="0">
              <a:solidFill>
                <a:srgbClr val="FFFF00"/>
              </a:solidFill>
              <a:latin typeface="Arial Narrow" panose="020B0606020202030204" pitchFamily="34" charset="0"/>
            </a:endParaRPr>
          </a:p>
          <a:p>
            <a:pPr lvl="1">
              <a:lnSpc>
                <a:spcPct val="115000"/>
              </a:lnSpc>
            </a:pPr>
            <a:r>
              <a:rPr lang="el-GR" altLang="el-GR" sz="2400" dirty="0">
                <a:latin typeface="Arial Narrow" panose="020B0606020202030204" pitchFamily="34" charset="0"/>
              </a:rPr>
              <a:t>Δ</a:t>
            </a:r>
            <a:r>
              <a:rPr lang="el-GR" altLang="el-GR" sz="2400" dirty="0">
                <a:latin typeface="Arial Narrow" panose="020B0606020202030204" pitchFamily="34" charset="0"/>
                <a:cs typeface="Times New Roman" panose="02020603050405020304" pitchFamily="18" charset="0"/>
              </a:rPr>
              <a:t>ισχιδή</a:t>
            </a:r>
            <a:r>
              <a:rPr lang="el-GR" altLang="el-GR" sz="2400" dirty="0">
                <a:latin typeface="Arial Narrow" panose="020B0606020202030204" pitchFamily="34" charset="0"/>
              </a:rPr>
              <a:t>ς</a:t>
            </a:r>
            <a:r>
              <a:rPr lang="el-GR" altLang="el-GR" sz="2400" dirty="0">
                <a:latin typeface="Arial Narrow" panose="020B0606020202030204" pitchFamily="34" charset="0"/>
                <a:cs typeface="Times New Roman" panose="02020603050405020304" pitchFamily="18" charset="0"/>
              </a:rPr>
              <a:t> ράχη</a:t>
            </a:r>
            <a:endParaRPr lang="el-GR" altLang="el-GR" sz="2400" dirty="0">
              <a:latin typeface="Arial Narrow" panose="020B0606020202030204" pitchFamily="34" charset="0"/>
            </a:endParaRPr>
          </a:p>
          <a:p>
            <a:pPr lvl="1">
              <a:lnSpc>
                <a:spcPct val="115000"/>
              </a:lnSpc>
            </a:pPr>
            <a:r>
              <a:rPr lang="el-GR" altLang="el-GR" sz="2400" dirty="0">
                <a:latin typeface="Arial Narrow" panose="020B0606020202030204" pitchFamily="34" charset="0"/>
              </a:rPr>
              <a:t>Ε</a:t>
            </a:r>
            <a:r>
              <a:rPr lang="el-GR" altLang="el-GR" sz="2400" dirty="0">
                <a:latin typeface="Arial Narrow" panose="020B0606020202030204" pitchFamily="34" charset="0"/>
                <a:cs typeface="Times New Roman" panose="02020603050405020304" pitchFamily="18" charset="0"/>
              </a:rPr>
              <a:t>πιληψία</a:t>
            </a:r>
            <a:endParaRPr lang="el-GR" altLang="el-GR" sz="2400" dirty="0">
              <a:latin typeface="Arial Narrow" panose="020B0606020202030204" pitchFamily="34" charset="0"/>
            </a:endParaRPr>
          </a:p>
          <a:p>
            <a:pPr lvl="1">
              <a:lnSpc>
                <a:spcPct val="115000"/>
              </a:lnSpc>
            </a:pPr>
            <a:r>
              <a:rPr lang="el-GR" altLang="el-GR" sz="2400" dirty="0">
                <a:latin typeface="Arial Narrow" panose="020B0606020202030204" pitchFamily="34" charset="0"/>
              </a:rPr>
              <a:t>Υ</a:t>
            </a:r>
            <a:r>
              <a:rPr lang="el-GR" altLang="el-GR" sz="2400" dirty="0">
                <a:latin typeface="Arial Narrow" panose="020B0606020202030204" pitchFamily="34" charset="0"/>
                <a:cs typeface="Times New Roman" panose="02020603050405020304" pitchFamily="18" charset="0"/>
              </a:rPr>
              <a:t>ποθυρεοειδισμό</a:t>
            </a:r>
            <a:r>
              <a:rPr lang="el-GR" altLang="el-GR" sz="2400" dirty="0">
                <a:latin typeface="Arial Narrow" panose="020B0606020202030204" pitchFamily="34" charset="0"/>
              </a:rPr>
              <a:t>ς</a:t>
            </a:r>
          </a:p>
          <a:p>
            <a:pPr lvl="1">
              <a:lnSpc>
                <a:spcPct val="115000"/>
              </a:lnSpc>
            </a:pPr>
            <a:r>
              <a:rPr lang="el-GR" altLang="el-GR" sz="2400" dirty="0">
                <a:latin typeface="Arial Narrow" panose="020B0606020202030204" pitchFamily="34" charset="0"/>
              </a:rPr>
              <a:t>Σ</a:t>
            </a:r>
            <a:r>
              <a:rPr lang="el-GR" altLang="el-GR" sz="2400" dirty="0">
                <a:latin typeface="Arial Narrow" panose="020B0606020202030204" pitchFamily="34" charset="0"/>
                <a:cs typeface="Times New Roman" panose="02020603050405020304" pitchFamily="18" charset="0"/>
              </a:rPr>
              <a:t>ακχαρώδη</a:t>
            </a:r>
            <a:r>
              <a:rPr lang="el-GR" altLang="el-GR" sz="2400" dirty="0">
                <a:latin typeface="Arial Narrow" panose="020B0606020202030204" pitchFamily="34" charset="0"/>
              </a:rPr>
              <a:t>ς</a:t>
            </a:r>
            <a:r>
              <a:rPr lang="el-GR" altLang="el-GR" sz="2400" dirty="0">
                <a:latin typeface="Arial Narrow" panose="020B0606020202030204" pitchFamily="34" charset="0"/>
                <a:cs typeface="Times New Roman" panose="02020603050405020304" pitchFamily="18" charset="0"/>
              </a:rPr>
              <a:t> διαβήτη</a:t>
            </a:r>
            <a:r>
              <a:rPr lang="el-GR" altLang="el-GR" sz="2400" dirty="0">
                <a:latin typeface="Arial Narrow" panose="020B0606020202030204" pitchFamily="34" charset="0"/>
              </a:rPr>
              <a:t>ς</a:t>
            </a:r>
          </a:p>
          <a:p>
            <a:pPr lvl="1">
              <a:lnSpc>
                <a:spcPct val="115000"/>
              </a:lnSpc>
            </a:pPr>
            <a:r>
              <a:rPr lang="el-GR" altLang="el-GR" sz="2400" dirty="0" err="1">
                <a:latin typeface="Arial Narrow" panose="020B0606020202030204" pitchFamily="34" charset="0"/>
              </a:rPr>
              <a:t>Ά</a:t>
            </a:r>
            <a:r>
              <a:rPr lang="el-GR" altLang="el-GR" sz="2400" dirty="0" err="1">
                <a:latin typeface="Arial Narrow" panose="020B0606020202030204" pitchFamily="34" charset="0"/>
                <a:cs typeface="Times New Roman" panose="02020603050405020304" pitchFamily="18" charset="0"/>
              </a:rPr>
              <a:t>ποιο</a:t>
            </a:r>
            <a:r>
              <a:rPr lang="el-GR" altLang="el-GR" sz="2400" dirty="0" err="1">
                <a:latin typeface="Arial Narrow" panose="020B0606020202030204" pitchFamily="34" charset="0"/>
              </a:rPr>
              <a:t>ς</a:t>
            </a:r>
            <a:r>
              <a:rPr lang="el-GR" altLang="el-GR" sz="2400" dirty="0">
                <a:latin typeface="Arial Narrow" panose="020B0606020202030204" pitchFamily="34" charset="0"/>
                <a:cs typeface="Times New Roman" panose="02020603050405020304" pitchFamily="18" charset="0"/>
              </a:rPr>
              <a:t> διαβήτη</a:t>
            </a:r>
            <a:r>
              <a:rPr lang="el-GR" altLang="el-GR" sz="2400" dirty="0">
                <a:latin typeface="Arial Narrow" panose="020B0606020202030204" pitchFamily="34" charset="0"/>
              </a:rPr>
              <a:t>ς</a:t>
            </a:r>
            <a:r>
              <a:rPr lang="el-GR" altLang="el-GR" sz="2400" dirty="0">
                <a:latin typeface="Arial Narrow" panose="020B0606020202030204" pitchFamily="34" charset="0"/>
                <a:cs typeface="Times New Roman" panose="02020603050405020304" pitchFamily="18" charset="0"/>
              </a:rPr>
              <a:t> </a:t>
            </a:r>
            <a:endParaRPr lang="el-GR" altLang="el-GR" sz="2400" dirty="0">
              <a:latin typeface="Arial Narrow" panose="020B0606020202030204" pitchFamily="34" charset="0"/>
            </a:endParaRPr>
          </a:p>
          <a:p>
            <a:pPr lvl="1">
              <a:lnSpc>
                <a:spcPct val="115000"/>
              </a:lnSpc>
            </a:pPr>
            <a:r>
              <a:rPr lang="el-GR" altLang="el-GR" sz="2400" dirty="0">
                <a:latin typeface="Arial Narrow" panose="020B0606020202030204" pitchFamily="34" charset="0"/>
              </a:rPr>
              <a:t>Ψ</a:t>
            </a:r>
            <a:r>
              <a:rPr lang="el-GR" altLang="el-GR" sz="2400" dirty="0">
                <a:latin typeface="Arial Narrow" panose="020B0606020202030204" pitchFamily="34" charset="0"/>
                <a:cs typeface="Times New Roman" panose="02020603050405020304" pitchFamily="18" charset="0"/>
              </a:rPr>
              <a:t>υχογενή </a:t>
            </a:r>
            <a:r>
              <a:rPr lang="el-GR" altLang="el-GR" sz="2400" dirty="0" smtClean="0">
                <a:latin typeface="Arial Narrow" panose="020B0606020202030204" pitchFamily="34" charset="0"/>
                <a:cs typeface="Times New Roman" panose="02020603050405020304" pitchFamily="18" charset="0"/>
              </a:rPr>
              <a:t>αίτια</a:t>
            </a:r>
            <a:r>
              <a:rPr lang="en-US" altLang="el-GR" sz="2400" dirty="0">
                <a:latin typeface="Arial Narrow" panose="020B0606020202030204" pitchFamily="34" charset="0"/>
                <a:cs typeface="Times New Roman" panose="02020603050405020304" pitchFamily="18" charset="0"/>
              </a:rPr>
              <a:t>;</a:t>
            </a:r>
            <a:endParaRPr lang="el-GR" altLang="el-GR" sz="2400" dirty="0">
              <a:latin typeface="Arial Narrow" panose="020B0606020202030204" pitchFamily="34" charset="0"/>
            </a:endParaRPr>
          </a:p>
        </p:txBody>
      </p:sp>
      <p:sp>
        <p:nvSpPr>
          <p:cNvPr id="799749" name="Text Box 5"/>
          <p:cNvSpPr txBox="1">
            <a:spLocks noChangeArrowheads="1"/>
          </p:cNvSpPr>
          <p:nvPr/>
        </p:nvSpPr>
        <p:spPr bwMode="auto">
          <a:xfrm>
            <a:off x="7467600" y="3429000"/>
            <a:ext cx="1309688" cy="400050"/>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txBody>
          <a:bodyPr lIns="90488" tIns="44450" rIns="90488" bIns="44450">
            <a:spAutoFit/>
          </a:bodyPr>
          <a:lstStyle/>
          <a:p>
            <a:endParaRPr lang="el-GR" altLang="el-GR"/>
          </a:p>
        </p:txBody>
      </p:sp>
      <p:sp>
        <p:nvSpPr>
          <p:cNvPr id="799750" name="Text Box 6"/>
          <p:cNvSpPr txBox="1">
            <a:spLocks noChangeArrowheads="1"/>
          </p:cNvSpPr>
          <p:nvPr/>
        </p:nvSpPr>
        <p:spPr bwMode="auto">
          <a:xfrm>
            <a:off x="7391400" y="3505200"/>
            <a:ext cx="762000" cy="400050"/>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txBody>
          <a:bodyPr lIns="90488" tIns="44450" rIns="90488" bIns="44450">
            <a:spAutoFit/>
          </a:bodyPr>
          <a:lstStyle/>
          <a:p>
            <a:pPr>
              <a:spcBef>
                <a:spcPct val="50000"/>
              </a:spcBef>
            </a:pPr>
            <a:endParaRPr lang="el-GR" altLang="el-GR"/>
          </a:p>
        </p:txBody>
      </p:sp>
      <p:grpSp>
        <p:nvGrpSpPr>
          <p:cNvPr id="799753" name="Group 9"/>
          <p:cNvGrpSpPr>
            <a:grpSpLocks/>
          </p:cNvGrpSpPr>
          <p:nvPr/>
        </p:nvGrpSpPr>
        <p:grpSpPr bwMode="auto">
          <a:xfrm>
            <a:off x="5719509" y="2790825"/>
            <a:ext cx="1981200" cy="4038600"/>
            <a:chOff x="4320" y="1008"/>
            <a:chExt cx="1152" cy="2592"/>
          </a:xfrm>
        </p:grpSpPr>
        <p:sp>
          <p:nvSpPr>
            <p:cNvPr id="799748" name="AutoShape 4"/>
            <p:cNvSpPr>
              <a:spLocks/>
            </p:cNvSpPr>
            <p:nvPr/>
          </p:nvSpPr>
          <p:spPr bwMode="auto">
            <a:xfrm>
              <a:off x="4320" y="1008"/>
              <a:ext cx="288" cy="2592"/>
            </a:xfrm>
            <a:prstGeom prst="rightBrace">
              <a:avLst>
                <a:gd name="adj1" fmla="val 75000"/>
                <a:gd name="adj2" fmla="val 50000"/>
              </a:avLst>
            </a:prstGeom>
            <a:solidFill>
              <a:srgbClr val="000052"/>
            </a:solidFill>
            <a:ln w="57150">
              <a:solidFill>
                <a:srgbClr val="FFFF99"/>
              </a:solidFill>
              <a:round/>
              <a:headEnd/>
              <a:tailEnd type="triangle" w="med" len="med"/>
            </a:ln>
            <a:effectLst>
              <a:outerShdw dist="107763" dir="2700000" algn="ctr" rotWithShape="0">
                <a:schemeClr val="bg2"/>
              </a:outerShdw>
            </a:effectLst>
          </p:spPr>
          <p:txBody>
            <a:bodyPr lIns="90488" tIns="44450" rIns="90488" bIns="44450" anchor="ctr">
              <a:spAutoFit/>
            </a:bodyPr>
            <a:lstStyle/>
            <a:p>
              <a:endParaRPr lang="el-GR"/>
            </a:p>
          </p:txBody>
        </p:sp>
        <p:sp>
          <p:nvSpPr>
            <p:cNvPr id="799752" name="Text Box 8"/>
            <p:cNvSpPr txBox="1">
              <a:spLocks noChangeArrowheads="1"/>
            </p:cNvSpPr>
            <p:nvPr/>
          </p:nvSpPr>
          <p:spPr bwMode="auto">
            <a:xfrm>
              <a:off x="4656" y="2112"/>
              <a:ext cx="816" cy="328"/>
            </a:xfrm>
            <a:prstGeom prst="rect">
              <a:avLst/>
            </a:prstGeom>
            <a:solidFill>
              <a:srgbClr val="000052"/>
            </a:solidFill>
            <a:ln w="57150">
              <a:solidFill>
                <a:srgbClr val="FFFF99"/>
              </a:solidFill>
              <a:miter lim="800000"/>
              <a:headEnd/>
              <a:tailEnd/>
            </a:ln>
            <a:effectLst>
              <a:outerShdw dist="107763" dir="2700000" algn="ctr" rotWithShape="0">
                <a:schemeClr val="bg2"/>
              </a:outerShdw>
            </a:effectLst>
          </p:spPr>
          <p:txBody>
            <a:bodyPr lIns="90488" tIns="44450" rIns="90488" bIns="44450">
              <a:spAutoFit/>
            </a:bodyPr>
            <a:lstStyle/>
            <a:p>
              <a:pPr>
                <a:spcBef>
                  <a:spcPct val="50000"/>
                </a:spcBef>
              </a:pPr>
              <a:r>
                <a:rPr lang="el-GR" altLang="el-GR" sz="2800">
                  <a:solidFill>
                    <a:srgbClr val="FFFF99"/>
                  </a:solidFill>
                </a:rPr>
                <a:t>1-2%</a:t>
              </a:r>
            </a:p>
          </p:txBody>
        </p:sp>
      </p:grpSp>
      <p:sp>
        <p:nvSpPr>
          <p:cNvPr id="799754" name="Line 10"/>
          <p:cNvSpPr>
            <a:spLocks noChangeShapeType="1"/>
          </p:cNvSpPr>
          <p:nvPr/>
        </p:nvSpPr>
        <p:spPr bwMode="auto">
          <a:xfrm>
            <a:off x="0" y="692150"/>
            <a:ext cx="9144000"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1250" name="Rectangle 2"/>
          <p:cNvSpPr>
            <a:spLocks noGrp="1" noChangeArrowheads="1"/>
          </p:cNvSpPr>
          <p:nvPr>
            <p:ph type="title"/>
          </p:nvPr>
        </p:nvSpPr>
        <p:spPr>
          <a:xfrm>
            <a:off x="0" y="0"/>
            <a:ext cx="8991600" cy="1143000"/>
          </a:xfrm>
        </p:spPr>
        <p:txBody>
          <a:bodyPr/>
          <a:lstStyle/>
          <a:p>
            <a:r>
              <a:rPr lang="el-GR" altLang="el-GR" sz="2800"/>
              <a:t>ΕΠΙΣΧΕΣΗ ΟΥΡΩΝ</a:t>
            </a:r>
          </a:p>
        </p:txBody>
      </p:sp>
      <p:sp>
        <p:nvSpPr>
          <p:cNvPr id="821251" name="Rectangle 3"/>
          <p:cNvSpPr>
            <a:spLocks noGrp="1" noChangeArrowheads="1"/>
          </p:cNvSpPr>
          <p:nvPr>
            <p:ph type="body" idx="1"/>
          </p:nvPr>
        </p:nvSpPr>
        <p:spPr>
          <a:xfrm>
            <a:off x="468313" y="1196975"/>
            <a:ext cx="8351837" cy="4558940"/>
          </a:xfrm>
        </p:spPr>
        <p:txBody>
          <a:bodyPr/>
          <a:lstStyle/>
          <a:p>
            <a:pPr>
              <a:lnSpc>
                <a:spcPct val="155000"/>
              </a:lnSpc>
            </a:pPr>
            <a:r>
              <a:rPr lang="el-GR" altLang="el-GR" sz="2600" dirty="0">
                <a:solidFill>
                  <a:srgbClr val="00FFFF"/>
                </a:solidFill>
                <a:latin typeface="Arial Narrow" panose="020B0606020202030204" pitchFamily="34" charset="0"/>
              </a:rPr>
              <a:t>Ορισμός</a:t>
            </a:r>
            <a:r>
              <a:rPr lang="el-GR" altLang="el-GR" sz="2600" dirty="0">
                <a:latin typeface="Arial Narrow" panose="020B0606020202030204" pitchFamily="34" charset="0"/>
              </a:rPr>
              <a:t>: </a:t>
            </a:r>
            <a:r>
              <a:rPr lang="el-GR" altLang="el-GR" sz="2600" dirty="0">
                <a:latin typeface="Arial Narrow" panose="020B0606020202030204" pitchFamily="34" charset="0"/>
                <a:cs typeface="Times New Roman" panose="02020603050405020304" pitchFamily="18" charset="0"/>
              </a:rPr>
              <a:t>κατακράτηση ούρων στην ουροδόχο κύστη </a:t>
            </a:r>
            <a:endParaRPr lang="el-GR" altLang="el-GR" sz="2600" dirty="0">
              <a:latin typeface="Arial Narrow" panose="020B0606020202030204" pitchFamily="34" charset="0"/>
            </a:endParaRPr>
          </a:p>
          <a:p>
            <a:pPr>
              <a:lnSpc>
                <a:spcPct val="155000"/>
              </a:lnSpc>
            </a:pPr>
            <a:endParaRPr lang="el-GR" altLang="el-GR" sz="2600" dirty="0">
              <a:solidFill>
                <a:srgbClr val="00FFFF"/>
              </a:solidFill>
              <a:latin typeface="Arial Narrow" panose="020B0606020202030204" pitchFamily="34" charset="0"/>
            </a:endParaRPr>
          </a:p>
          <a:p>
            <a:pPr>
              <a:lnSpc>
                <a:spcPct val="155000"/>
              </a:lnSpc>
            </a:pPr>
            <a:r>
              <a:rPr lang="el-GR" altLang="el-GR" sz="2800" dirty="0">
                <a:solidFill>
                  <a:srgbClr val="00FFFF"/>
                </a:solidFill>
                <a:latin typeface="Arial Narrow" panose="020B0606020202030204" pitchFamily="34" charset="0"/>
              </a:rPr>
              <a:t>Αίτια</a:t>
            </a:r>
          </a:p>
          <a:p>
            <a:pPr lvl="1">
              <a:lnSpc>
                <a:spcPct val="155000"/>
              </a:lnSpc>
            </a:pPr>
            <a:r>
              <a:rPr lang="el-GR" altLang="el-GR" sz="2400" dirty="0">
                <a:latin typeface="Arial Narrow" panose="020B0606020202030204" pitchFamily="34" charset="0"/>
              </a:rPr>
              <a:t>Δ</a:t>
            </a:r>
            <a:r>
              <a:rPr lang="el-GR" altLang="el-GR" sz="2400" dirty="0">
                <a:latin typeface="Arial Narrow" panose="020B0606020202030204" pitchFamily="34" charset="0"/>
                <a:cs typeface="Times New Roman" panose="02020603050405020304" pitchFamily="18" charset="0"/>
              </a:rPr>
              <a:t>ιόγκωση προστάτη</a:t>
            </a:r>
            <a:endParaRPr lang="el-GR" altLang="el-GR" sz="2400" dirty="0">
              <a:latin typeface="Arial Narrow" panose="020B0606020202030204" pitchFamily="34" charset="0"/>
            </a:endParaRPr>
          </a:p>
          <a:p>
            <a:pPr lvl="1">
              <a:lnSpc>
                <a:spcPct val="155000"/>
              </a:lnSpc>
            </a:pPr>
            <a:r>
              <a:rPr lang="el-GR" altLang="el-GR" sz="2400" dirty="0">
                <a:latin typeface="Arial Narrow" panose="020B0606020202030204" pitchFamily="34" charset="0"/>
              </a:rPr>
              <a:t>Σ</a:t>
            </a:r>
            <a:r>
              <a:rPr lang="el-GR" altLang="el-GR" sz="2400" dirty="0">
                <a:latin typeface="Arial Narrow" panose="020B0606020202030204" pitchFamily="34" charset="0"/>
                <a:cs typeface="Times New Roman" panose="02020603050405020304" pitchFamily="18" charset="0"/>
              </a:rPr>
              <a:t>τένωση </a:t>
            </a:r>
            <a:r>
              <a:rPr lang="el-GR" altLang="el-GR" sz="2400" dirty="0">
                <a:latin typeface="Arial Narrow" panose="020B0606020202030204" pitchFamily="34" charset="0"/>
              </a:rPr>
              <a:t>ή απόφραξη </a:t>
            </a:r>
            <a:r>
              <a:rPr lang="el-GR" altLang="el-GR" sz="2400" dirty="0">
                <a:latin typeface="Arial Narrow" panose="020B0606020202030204" pitchFamily="34" charset="0"/>
                <a:cs typeface="Times New Roman" panose="02020603050405020304" pitchFamily="18" charset="0"/>
              </a:rPr>
              <a:t>ουρήθρας</a:t>
            </a:r>
            <a:endParaRPr lang="el-GR" altLang="el-GR" sz="2400" dirty="0">
              <a:latin typeface="Arial Narrow" panose="020B0606020202030204" pitchFamily="34" charset="0"/>
            </a:endParaRPr>
          </a:p>
          <a:p>
            <a:pPr lvl="1">
              <a:lnSpc>
                <a:spcPct val="155000"/>
              </a:lnSpc>
            </a:pPr>
            <a:r>
              <a:rPr lang="el-GR" altLang="el-GR" sz="2400" dirty="0">
                <a:latin typeface="Arial Narrow" panose="020B0606020202030204" pitchFamily="34" charset="0"/>
              </a:rPr>
              <a:t>Α</a:t>
            </a:r>
            <a:r>
              <a:rPr lang="el-GR" altLang="el-GR" sz="2400" dirty="0">
                <a:latin typeface="Arial Narrow" panose="020B0606020202030204" pitchFamily="34" charset="0"/>
                <a:cs typeface="Times New Roman" panose="02020603050405020304" pitchFamily="18" charset="0"/>
              </a:rPr>
              <a:t>πόφραξη κυστικού στομίου ουρήθρας</a:t>
            </a:r>
            <a:endParaRPr lang="el-GR" altLang="el-GR" sz="2400" dirty="0">
              <a:latin typeface="Arial Narrow" panose="020B0606020202030204" pitchFamily="34" charset="0"/>
            </a:endParaRPr>
          </a:p>
          <a:p>
            <a:pPr lvl="1">
              <a:lnSpc>
                <a:spcPct val="155000"/>
              </a:lnSpc>
            </a:pPr>
            <a:r>
              <a:rPr lang="el-GR" altLang="el-GR" sz="2400" dirty="0">
                <a:latin typeface="Arial Narrow" panose="020B0606020202030204" pitchFamily="34" charset="0"/>
              </a:rPr>
              <a:t>Π</a:t>
            </a:r>
            <a:r>
              <a:rPr lang="el-GR" altLang="el-GR" sz="2400" dirty="0">
                <a:latin typeface="Arial Narrow" panose="020B0606020202030204" pitchFamily="34" charset="0"/>
                <a:cs typeface="Times New Roman" panose="02020603050405020304" pitchFamily="18" charset="0"/>
              </a:rPr>
              <a:t>αράλυση ουροδόχου κύστης</a:t>
            </a:r>
            <a:r>
              <a:rPr lang="el-GR" altLang="el-GR" sz="2400" dirty="0">
                <a:latin typeface="Arial Narrow" panose="020B0606020202030204" pitchFamily="34" charset="0"/>
              </a:rPr>
              <a:t> </a:t>
            </a:r>
            <a:r>
              <a:rPr lang="el-GR" altLang="el-GR" sz="2400" dirty="0" smtClean="0">
                <a:latin typeface="Arial Narrow" panose="020B0606020202030204" pitchFamily="34" charset="0"/>
              </a:rPr>
              <a:t>(</a:t>
            </a:r>
            <a:r>
              <a:rPr lang="el-GR" altLang="el-GR" sz="2400" dirty="0" err="1" smtClean="0">
                <a:latin typeface="Arial Narrow" panose="020B0606020202030204" pitchFamily="34" charset="0"/>
              </a:rPr>
              <a:t>νευρογενής</a:t>
            </a:r>
            <a:r>
              <a:rPr lang="el-GR" altLang="el-GR" sz="2400" dirty="0" smtClean="0">
                <a:latin typeface="Arial Narrow" panose="020B0606020202030204" pitchFamily="34" charset="0"/>
              </a:rPr>
              <a:t> κύστη)</a:t>
            </a:r>
            <a:endParaRPr lang="el-GR" altLang="el-GR" sz="2400" dirty="0">
              <a:latin typeface="Arial Narrow" panose="020B0606020202030204" pitchFamily="34" charset="0"/>
            </a:endParaRPr>
          </a:p>
        </p:txBody>
      </p:sp>
      <p:sp>
        <p:nvSpPr>
          <p:cNvPr id="821252" name="Line 4"/>
          <p:cNvSpPr>
            <a:spLocks noChangeShapeType="1"/>
          </p:cNvSpPr>
          <p:nvPr/>
        </p:nvSpPr>
        <p:spPr bwMode="auto">
          <a:xfrm>
            <a:off x="0" y="981075"/>
            <a:ext cx="9144000"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3298" name="Rectangle 2"/>
          <p:cNvSpPr>
            <a:spLocks noGrp="1" noChangeArrowheads="1"/>
          </p:cNvSpPr>
          <p:nvPr>
            <p:ph type="title"/>
          </p:nvPr>
        </p:nvSpPr>
        <p:spPr>
          <a:xfrm>
            <a:off x="0" y="-171450"/>
            <a:ext cx="8763000" cy="762000"/>
          </a:xfrm>
        </p:spPr>
        <p:txBody>
          <a:bodyPr/>
          <a:lstStyle/>
          <a:p>
            <a:r>
              <a:rPr lang="el-GR" altLang="el-GR" sz="2800"/>
              <a:t>ΝΥΚΤΟΥΡΙΑ</a:t>
            </a:r>
          </a:p>
        </p:txBody>
      </p:sp>
      <p:sp>
        <p:nvSpPr>
          <p:cNvPr id="823299" name="Rectangle 3"/>
          <p:cNvSpPr>
            <a:spLocks noGrp="1" noChangeArrowheads="1"/>
          </p:cNvSpPr>
          <p:nvPr>
            <p:ph type="body" idx="1"/>
          </p:nvPr>
        </p:nvSpPr>
        <p:spPr>
          <a:xfrm>
            <a:off x="468313" y="692150"/>
            <a:ext cx="8675687" cy="5983689"/>
          </a:xfrm>
        </p:spPr>
        <p:txBody>
          <a:bodyPr/>
          <a:lstStyle/>
          <a:p>
            <a:pPr algn="just">
              <a:lnSpc>
                <a:spcPct val="115000"/>
              </a:lnSpc>
            </a:pPr>
            <a:r>
              <a:rPr lang="el-GR" altLang="el-GR" sz="2800" dirty="0">
                <a:solidFill>
                  <a:srgbClr val="00FFFF"/>
                </a:solidFill>
                <a:latin typeface="Arial Narrow" panose="020B0606020202030204" pitchFamily="34" charset="0"/>
              </a:rPr>
              <a:t>Ορισμός</a:t>
            </a:r>
            <a:r>
              <a:rPr lang="el-GR" altLang="el-GR" sz="2800" dirty="0">
                <a:latin typeface="Arial Narrow" panose="020B0606020202030204" pitchFamily="34" charset="0"/>
              </a:rPr>
              <a:t>: Σ</a:t>
            </a:r>
            <a:r>
              <a:rPr lang="el-GR" altLang="el-GR" sz="2800" dirty="0">
                <a:latin typeface="Arial Narrow" panose="020B0606020202030204" pitchFamily="34" charset="0"/>
                <a:cs typeface="Times New Roman" panose="02020603050405020304" pitchFamily="18" charset="0"/>
              </a:rPr>
              <a:t>υχνή</a:t>
            </a:r>
            <a:r>
              <a:rPr lang="el-GR" altLang="el-GR" sz="2800" dirty="0">
                <a:latin typeface="Arial Narrow" panose="020B0606020202030204" pitchFamily="34" charset="0"/>
              </a:rPr>
              <a:t> (&gt;2</a:t>
            </a:r>
            <a:r>
              <a:rPr lang="en-US" altLang="el-GR" sz="2800" dirty="0">
                <a:latin typeface="Arial Narrow" panose="020B0606020202030204" pitchFamily="34" charset="0"/>
              </a:rPr>
              <a:t>x) </a:t>
            </a:r>
            <a:r>
              <a:rPr lang="el-GR" altLang="el-GR" sz="2800" dirty="0">
                <a:latin typeface="Arial Narrow" panose="020B0606020202030204" pitchFamily="34" charset="0"/>
                <a:cs typeface="Times New Roman" panose="02020603050405020304" pitchFamily="18" charset="0"/>
              </a:rPr>
              <a:t>ούρηση κατά τη νύχτα </a:t>
            </a:r>
            <a:endParaRPr lang="en-US" altLang="el-GR" sz="2800" dirty="0">
              <a:latin typeface="Arial Narrow" panose="020B0606020202030204" pitchFamily="34" charset="0"/>
              <a:cs typeface="Times New Roman" panose="02020603050405020304" pitchFamily="18" charset="0"/>
            </a:endParaRPr>
          </a:p>
          <a:p>
            <a:pPr algn="just">
              <a:lnSpc>
                <a:spcPct val="155000"/>
              </a:lnSpc>
            </a:pPr>
            <a:r>
              <a:rPr lang="el-GR" altLang="el-GR" sz="2800" dirty="0">
                <a:solidFill>
                  <a:srgbClr val="00FFFF"/>
                </a:solidFill>
                <a:latin typeface="Arial Narrow" panose="020B0606020202030204" pitchFamily="34" charset="0"/>
              </a:rPr>
              <a:t>Αίτια</a:t>
            </a:r>
            <a:r>
              <a:rPr lang="el-GR" altLang="el-GR" sz="3200" dirty="0"/>
              <a:t> </a:t>
            </a:r>
          </a:p>
          <a:p>
            <a:pPr lvl="1" algn="just">
              <a:lnSpc>
                <a:spcPct val="115000"/>
              </a:lnSpc>
            </a:pPr>
            <a:r>
              <a:rPr lang="el-GR" altLang="el-GR" sz="2400" dirty="0">
                <a:latin typeface="Arial Narrow" panose="020B0606020202030204" pitchFamily="34" charset="0"/>
                <a:cs typeface="Times New Roman" panose="02020603050405020304" pitchFamily="18" charset="0"/>
              </a:rPr>
              <a:t>Λήψη διουρητικών</a:t>
            </a:r>
            <a:r>
              <a:rPr lang="el-GR" altLang="el-GR" sz="2400" dirty="0">
                <a:latin typeface="Arial Narrow" panose="020B0606020202030204" pitchFamily="34" charset="0"/>
              </a:rPr>
              <a:t> ή πολλών υγρών</a:t>
            </a:r>
          </a:p>
          <a:p>
            <a:pPr lvl="1" algn="just">
              <a:lnSpc>
                <a:spcPct val="115000"/>
              </a:lnSpc>
            </a:pPr>
            <a:r>
              <a:rPr lang="el-GR" altLang="el-GR" sz="2400" dirty="0">
                <a:latin typeface="Arial Narrow" panose="020B0606020202030204" pitchFamily="34" charset="0"/>
                <a:cs typeface="Times New Roman" panose="02020603050405020304" pitchFamily="18" charset="0"/>
              </a:rPr>
              <a:t>Καταστάσεις </a:t>
            </a:r>
            <a:r>
              <a:rPr lang="el-GR" altLang="el-GR" sz="2400" dirty="0">
                <a:latin typeface="Arial Narrow" panose="020B0606020202030204" pitchFamily="34" charset="0"/>
              </a:rPr>
              <a:t>με</a:t>
            </a:r>
            <a:r>
              <a:rPr lang="el-GR" altLang="el-GR" sz="2400" dirty="0">
                <a:latin typeface="Arial Narrow" panose="020B0606020202030204" pitchFamily="34" charset="0"/>
                <a:cs typeface="Times New Roman" panose="02020603050405020304" pitchFamily="18" charset="0"/>
              </a:rPr>
              <a:t> πολυουρία</a:t>
            </a:r>
            <a:r>
              <a:rPr lang="el-GR" altLang="el-GR" sz="2400" dirty="0">
                <a:latin typeface="Arial Narrow" panose="020B0606020202030204" pitchFamily="34" charset="0"/>
              </a:rPr>
              <a:t> </a:t>
            </a:r>
            <a:r>
              <a:rPr lang="el-GR" altLang="el-GR" sz="2400" dirty="0">
                <a:solidFill>
                  <a:srgbClr val="00FFFF"/>
                </a:solidFill>
                <a:latin typeface="Arial Narrow" panose="020B0606020202030204" pitchFamily="34" charset="0"/>
              </a:rPr>
              <a:t>(</a:t>
            </a:r>
            <a:r>
              <a:rPr lang="el-GR" altLang="el-GR" sz="2400" dirty="0" err="1">
                <a:solidFill>
                  <a:srgbClr val="00FFFF"/>
                </a:solidFill>
                <a:latin typeface="Arial Narrow" panose="020B0606020202030204" pitchFamily="34" charset="0"/>
                <a:cs typeface="Times New Roman" panose="02020603050405020304" pitchFamily="18" charset="0"/>
              </a:rPr>
              <a:t>άποιος</a:t>
            </a:r>
            <a:r>
              <a:rPr lang="el-GR" altLang="el-GR" sz="2400" dirty="0">
                <a:solidFill>
                  <a:srgbClr val="00FFFF"/>
                </a:solidFill>
                <a:latin typeface="Arial Narrow" panose="020B0606020202030204" pitchFamily="34" charset="0"/>
                <a:cs typeface="Times New Roman" panose="02020603050405020304" pitchFamily="18" charset="0"/>
              </a:rPr>
              <a:t> διαβήτης</a:t>
            </a:r>
            <a:r>
              <a:rPr lang="el-GR" altLang="el-GR" sz="2400" dirty="0">
                <a:solidFill>
                  <a:srgbClr val="00FFFF"/>
                </a:solidFill>
                <a:latin typeface="Arial Narrow" panose="020B0606020202030204" pitchFamily="34" charset="0"/>
              </a:rPr>
              <a:t>, ΣΔ)</a:t>
            </a:r>
          </a:p>
          <a:p>
            <a:pPr lvl="1" algn="just">
              <a:lnSpc>
                <a:spcPct val="115000"/>
              </a:lnSpc>
            </a:pPr>
            <a:r>
              <a:rPr lang="el-GR" altLang="el-GR" sz="2400" dirty="0">
                <a:latin typeface="Arial Narrow" panose="020B0606020202030204" pitchFamily="34" charset="0"/>
                <a:cs typeface="Times New Roman" panose="02020603050405020304" pitchFamily="18" charset="0"/>
              </a:rPr>
              <a:t>Καταστάσεις που </a:t>
            </a:r>
            <a:r>
              <a:rPr lang="el-GR" altLang="el-GR" sz="2400" dirty="0">
                <a:latin typeface="Arial Narrow" panose="020B0606020202030204" pitchFamily="34" charset="0"/>
              </a:rPr>
              <a:t>προκαλούν</a:t>
            </a:r>
            <a:r>
              <a:rPr lang="el-GR" altLang="el-GR" sz="2400" dirty="0">
                <a:latin typeface="Arial Narrow" panose="020B0606020202030204" pitchFamily="34" charset="0"/>
                <a:cs typeface="Times New Roman" panose="02020603050405020304" pitchFamily="18" charset="0"/>
              </a:rPr>
              <a:t> συχνουρία</a:t>
            </a:r>
            <a:endParaRPr lang="el-GR" altLang="el-GR" sz="2400" dirty="0">
              <a:latin typeface="Arial Narrow" panose="020B0606020202030204" pitchFamily="34" charset="0"/>
            </a:endParaRPr>
          </a:p>
          <a:p>
            <a:pPr lvl="2" algn="just">
              <a:lnSpc>
                <a:spcPct val="115000"/>
              </a:lnSpc>
              <a:buNone/>
            </a:pPr>
            <a:r>
              <a:rPr lang="el-GR" altLang="el-GR" sz="1600" dirty="0">
                <a:solidFill>
                  <a:srgbClr val="FFFF99"/>
                </a:solidFill>
                <a:latin typeface="Arial Narrow" panose="020B0606020202030204" pitchFamily="34" charset="0"/>
              </a:rPr>
              <a:t>	 </a:t>
            </a:r>
            <a:r>
              <a:rPr lang="el-GR" altLang="el-GR" sz="1600" dirty="0">
                <a:solidFill>
                  <a:srgbClr val="FFFF99"/>
                </a:solidFill>
                <a:latin typeface="Arial Narrow" panose="020B0606020202030204" pitchFamily="34" charset="0"/>
                <a:cs typeface="Times New Roman" panose="02020603050405020304" pitchFamily="18" charset="0"/>
              </a:rPr>
              <a:t></a:t>
            </a:r>
            <a:r>
              <a:rPr lang="el-GR" altLang="el-GR" sz="1600" dirty="0">
                <a:solidFill>
                  <a:srgbClr val="FFFF99"/>
                </a:solidFill>
                <a:latin typeface="Arial Narrow" panose="020B0606020202030204" pitchFamily="34" charset="0"/>
              </a:rPr>
              <a:t> </a:t>
            </a:r>
            <a:r>
              <a:rPr lang="el-GR" altLang="el-GR" sz="2000" dirty="0">
                <a:solidFill>
                  <a:srgbClr val="FFFF99"/>
                </a:solidFill>
                <a:latin typeface="Arial Narrow" panose="020B0606020202030204" pitchFamily="34" charset="0"/>
              </a:rPr>
              <a:t>Λ</a:t>
            </a:r>
            <a:r>
              <a:rPr lang="el-GR" altLang="el-GR" sz="2000" dirty="0">
                <a:solidFill>
                  <a:srgbClr val="FFFF99"/>
                </a:solidFill>
                <a:latin typeface="Arial Narrow" panose="020B0606020202030204" pitchFamily="34" charset="0"/>
                <a:cs typeface="Times New Roman" panose="02020603050405020304" pitchFamily="18" charset="0"/>
              </a:rPr>
              <a:t>οιμώξεις ή ερεθισμοί </a:t>
            </a:r>
            <a:r>
              <a:rPr lang="el-GR" altLang="el-GR" sz="2000" dirty="0">
                <a:solidFill>
                  <a:srgbClr val="FFFF99"/>
                </a:solidFill>
                <a:latin typeface="Arial Narrow" panose="020B0606020202030204" pitchFamily="34" charset="0"/>
              </a:rPr>
              <a:t>κύστης</a:t>
            </a:r>
          </a:p>
          <a:p>
            <a:pPr lvl="2" algn="just">
              <a:lnSpc>
                <a:spcPct val="115000"/>
              </a:lnSpc>
              <a:buNone/>
            </a:pPr>
            <a:r>
              <a:rPr lang="el-GR" altLang="el-GR" sz="2000" dirty="0">
                <a:solidFill>
                  <a:srgbClr val="FFFF99"/>
                </a:solidFill>
                <a:latin typeface="Arial Narrow" panose="020B0606020202030204" pitchFamily="34" charset="0"/>
              </a:rPr>
              <a:t>	 </a:t>
            </a:r>
            <a:r>
              <a:rPr lang="el-GR" altLang="el-GR" sz="1600" dirty="0">
                <a:solidFill>
                  <a:srgbClr val="FFFF99"/>
                </a:solidFill>
                <a:latin typeface="Arial Narrow" panose="020B0606020202030204" pitchFamily="34" charset="0"/>
                <a:cs typeface="Times New Roman" panose="02020603050405020304" pitchFamily="18" charset="0"/>
              </a:rPr>
              <a:t></a:t>
            </a:r>
            <a:r>
              <a:rPr lang="el-GR" altLang="el-GR" sz="2000" dirty="0">
                <a:solidFill>
                  <a:srgbClr val="FFFF99"/>
                </a:solidFill>
                <a:latin typeface="Arial Narrow" panose="020B0606020202030204" pitchFamily="34" charset="0"/>
              </a:rPr>
              <a:t> Υ</a:t>
            </a:r>
            <a:r>
              <a:rPr lang="el-GR" altLang="el-GR" sz="2000" dirty="0">
                <a:solidFill>
                  <a:srgbClr val="FFFF99"/>
                </a:solidFill>
                <a:latin typeface="Arial Narrow" panose="020B0606020202030204" pitchFamily="34" charset="0"/>
                <a:cs typeface="Times New Roman" panose="02020603050405020304" pitchFamily="18" charset="0"/>
              </a:rPr>
              <a:t>περτροφία προστάτη</a:t>
            </a:r>
            <a:endParaRPr lang="el-GR" altLang="el-GR" sz="2000" dirty="0">
              <a:solidFill>
                <a:srgbClr val="FFFF99"/>
              </a:solidFill>
              <a:latin typeface="Arial Narrow" panose="020B0606020202030204" pitchFamily="34" charset="0"/>
            </a:endParaRPr>
          </a:p>
          <a:p>
            <a:pPr lvl="1" algn="just">
              <a:lnSpc>
                <a:spcPct val="115000"/>
              </a:lnSpc>
            </a:pPr>
            <a:r>
              <a:rPr lang="el-GR" altLang="el-GR" sz="2400" dirty="0" err="1" smtClean="0">
                <a:latin typeface="Arial Narrow" panose="020B0606020202030204" pitchFamily="34" charset="0"/>
                <a:cs typeface="Times New Roman" panose="02020603050405020304" pitchFamily="18" charset="0"/>
              </a:rPr>
              <a:t>Aρχικό</a:t>
            </a:r>
            <a:r>
              <a:rPr lang="el-GR" altLang="el-GR" sz="2400" dirty="0" smtClean="0">
                <a:latin typeface="Arial Narrow" panose="020B0606020202030204" pitchFamily="34" charset="0"/>
                <a:cs typeface="Times New Roman" panose="02020603050405020304" pitchFamily="18" charset="0"/>
              </a:rPr>
              <a:t> </a:t>
            </a:r>
            <a:r>
              <a:rPr lang="el-GR" altLang="el-GR" sz="2400" dirty="0">
                <a:latin typeface="Arial Narrow" panose="020B0606020202030204" pitchFamily="34" charset="0"/>
                <a:cs typeface="Times New Roman" panose="02020603050405020304" pitchFamily="18" charset="0"/>
              </a:rPr>
              <a:t>στάδιο </a:t>
            </a:r>
            <a:r>
              <a:rPr lang="el-GR" altLang="el-GR" sz="2400" dirty="0">
                <a:latin typeface="Arial Narrow" panose="020B0606020202030204" pitchFamily="34" charset="0"/>
              </a:rPr>
              <a:t>ΧΝΑ</a:t>
            </a:r>
          </a:p>
          <a:p>
            <a:pPr lvl="1" algn="just">
              <a:lnSpc>
                <a:spcPct val="115000"/>
              </a:lnSpc>
            </a:pPr>
            <a:r>
              <a:rPr lang="el-GR" altLang="el-GR" sz="2400" dirty="0" smtClean="0">
                <a:latin typeface="Arial Narrow" panose="020B0606020202030204" pitchFamily="34" charset="0"/>
              </a:rPr>
              <a:t>Οιδηματώδεις </a:t>
            </a:r>
            <a:r>
              <a:rPr lang="el-GR" altLang="el-GR" sz="2400" dirty="0">
                <a:latin typeface="Arial Narrow" panose="020B0606020202030204" pitchFamily="34" charset="0"/>
              </a:rPr>
              <a:t>καταστάσεις </a:t>
            </a:r>
          </a:p>
          <a:p>
            <a:pPr lvl="1" algn="just">
              <a:lnSpc>
                <a:spcPct val="115000"/>
              </a:lnSpc>
              <a:buFont typeface="Wingdings" panose="05000000000000000000" pitchFamily="2" charset="2"/>
              <a:buNone/>
            </a:pPr>
            <a:r>
              <a:rPr lang="el-GR" altLang="el-GR" sz="2400" dirty="0">
                <a:latin typeface="Arial Narrow" panose="020B0606020202030204" pitchFamily="34" charset="0"/>
              </a:rPr>
              <a:t>		   </a:t>
            </a:r>
            <a:r>
              <a:rPr lang="el-GR" altLang="el-GR" sz="1400" dirty="0">
                <a:solidFill>
                  <a:srgbClr val="FFFF99"/>
                </a:solidFill>
                <a:latin typeface="Arial Narrow" panose="020B0606020202030204" pitchFamily="34" charset="0"/>
                <a:cs typeface="Times New Roman" panose="02020603050405020304" pitchFamily="18" charset="0"/>
              </a:rPr>
              <a:t></a:t>
            </a:r>
            <a:r>
              <a:rPr lang="el-GR" altLang="el-GR" sz="2400" dirty="0">
                <a:latin typeface="Arial Narrow" panose="020B0606020202030204" pitchFamily="34" charset="0"/>
              </a:rPr>
              <a:t> </a:t>
            </a:r>
            <a:r>
              <a:rPr lang="el-GR" altLang="el-GR" sz="2000" dirty="0">
                <a:solidFill>
                  <a:srgbClr val="FFFF99"/>
                </a:solidFill>
                <a:latin typeface="Arial Narrow" panose="020B0606020202030204" pitchFamily="34" charset="0"/>
              </a:rPr>
              <a:t>Σ</a:t>
            </a:r>
            <a:r>
              <a:rPr lang="el-GR" altLang="el-GR" sz="2000" dirty="0">
                <a:solidFill>
                  <a:srgbClr val="FFFF99"/>
                </a:solidFill>
                <a:latin typeface="Arial Narrow" panose="020B0606020202030204" pitchFamily="34" charset="0"/>
                <a:cs typeface="Times New Roman" panose="02020603050405020304" pitchFamily="18" charset="0"/>
              </a:rPr>
              <a:t>υμφορητική καρδιακή ανεπάρκεια</a:t>
            </a:r>
            <a:endParaRPr lang="el-GR" altLang="el-GR" sz="2000" dirty="0">
              <a:solidFill>
                <a:srgbClr val="FFFF99"/>
              </a:solidFill>
              <a:latin typeface="Arial Narrow" panose="020B0606020202030204" pitchFamily="34" charset="0"/>
            </a:endParaRPr>
          </a:p>
          <a:p>
            <a:pPr lvl="1" algn="just">
              <a:lnSpc>
                <a:spcPct val="115000"/>
              </a:lnSpc>
              <a:buFont typeface="Wingdings" panose="05000000000000000000" pitchFamily="2" charset="2"/>
              <a:buNone/>
            </a:pPr>
            <a:r>
              <a:rPr lang="el-GR" altLang="el-GR" sz="2400" dirty="0">
                <a:solidFill>
                  <a:srgbClr val="FFFF99"/>
                </a:solidFill>
                <a:latin typeface="Arial Narrow" panose="020B0606020202030204" pitchFamily="34" charset="0"/>
              </a:rPr>
              <a:t>	 	   </a:t>
            </a:r>
            <a:r>
              <a:rPr lang="el-GR" altLang="el-GR" sz="1400" dirty="0">
                <a:solidFill>
                  <a:srgbClr val="FFFF99"/>
                </a:solidFill>
                <a:latin typeface="Arial Narrow" panose="020B0606020202030204" pitchFamily="34" charset="0"/>
                <a:cs typeface="Times New Roman" panose="02020603050405020304" pitchFamily="18" charset="0"/>
              </a:rPr>
              <a:t></a:t>
            </a:r>
            <a:r>
              <a:rPr lang="el-GR" altLang="el-GR" sz="2400" dirty="0">
                <a:solidFill>
                  <a:srgbClr val="FFFF99"/>
                </a:solidFill>
                <a:latin typeface="Arial Narrow" panose="020B0606020202030204" pitchFamily="34" charset="0"/>
              </a:rPr>
              <a:t> </a:t>
            </a:r>
            <a:r>
              <a:rPr lang="el-GR" altLang="el-GR" sz="2000" dirty="0" err="1">
                <a:solidFill>
                  <a:srgbClr val="FFFF99"/>
                </a:solidFill>
                <a:latin typeface="Arial Narrow" panose="020B0606020202030204" pitchFamily="34" charset="0"/>
              </a:rPr>
              <a:t>Ν</a:t>
            </a:r>
            <a:r>
              <a:rPr lang="el-GR" altLang="el-GR" sz="2000" dirty="0" err="1">
                <a:solidFill>
                  <a:srgbClr val="FFFF99"/>
                </a:solidFill>
                <a:latin typeface="Arial Narrow" panose="020B0606020202030204" pitchFamily="34" charset="0"/>
                <a:cs typeface="Times New Roman" panose="02020603050405020304" pitchFamily="18" charset="0"/>
              </a:rPr>
              <a:t>εφρωσικό</a:t>
            </a:r>
            <a:r>
              <a:rPr lang="el-GR" altLang="el-GR" sz="2000" dirty="0">
                <a:solidFill>
                  <a:srgbClr val="FFFF99"/>
                </a:solidFill>
                <a:latin typeface="Arial Narrow" panose="020B0606020202030204" pitchFamily="34" charset="0"/>
                <a:cs typeface="Times New Roman" panose="02020603050405020304" pitchFamily="18" charset="0"/>
              </a:rPr>
              <a:t> σύνδρομο</a:t>
            </a:r>
            <a:endParaRPr lang="el-GR" altLang="el-GR" sz="2000" dirty="0">
              <a:solidFill>
                <a:srgbClr val="FFFF99"/>
              </a:solidFill>
              <a:latin typeface="Arial Narrow" panose="020B0606020202030204" pitchFamily="34" charset="0"/>
            </a:endParaRPr>
          </a:p>
          <a:p>
            <a:pPr lvl="1" algn="just">
              <a:lnSpc>
                <a:spcPct val="115000"/>
              </a:lnSpc>
              <a:buFont typeface="Wingdings" panose="05000000000000000000" pitchFamily="2" charset="2"/>
              <a:buNone/>
            </a:pPr>
            <a:r>
              <a:rPr lang="el-GR" altLang="el-GR" sz="2000" dirty="0">
                <a:solidFill>
                  <a:srgbClr val="FFFF99"/>
                </a:solidFill>
                <a:latin typeface="Arial Narrow" panose="020B0606020202030204" pitchFamily="34" charset="0"/>
              </a:rPr>
              <a:t>	       </a:t>
            </a:r>
            <a:r>
              <a:rPr lang="el-GR" altLang="el-GR" sz="1200" dirty="0">
                <a:solidFill>
                  <a:srgbClr val="FFFF99"/>
                </a:solidFill>
                <a:latin typeface="Arial Narrow" panose="020B0606020202030204" pitchFamily="34" charset="0"/>
                <a:cs typeface="Times New Roman" panose="02020603050405020304" pitchFamily="18" charset="0"/>
              </a:rPr>
              <a:t></a:t>
            </a:r>
            <a:r>
              <a:rPr lang="el-GR" altLang="el-GR" sz="1800" dirty="0">
                <a:solidFill>
                  <a:srgbClr val="FFFF99"/>
                </a:solidFill>
                <a:latin typeface="Arial Narrow" panose="020B0606020202030204" pitchFamily="34" charset="0"/>
              </a:rPr>
              <a:t> </a:t>
            </a:r>
            <a:r>
              <a:rPr lang="el-GR" altLang="el-GR" sz="2000" dirty="0">
                <a:solidFill>
                  <a:srgbClr val="FFFF99"/>
                </a:solidFill>
                <a:latin typeface="Arial Narrow" panose="020B0606020202030204" pitchFamily="34" charset="0"/>
              </a:rPr>
              <a:t>Η</a:t>
            </a:r>
            <a:r>
              <a:rPr lang="el-GR" altLang="el-GR" sz="2000" dirty="0">
                <a:solidFill>
                  <a:srgbClr val="FFFF99"/>
                </a:solidFill>
                <a:latin typeface="Arial Narrow" panose="020B0606020202030204" pitchFamily="34" charset="0"/>
                <a:cs typeface="Times New Roman" panose="02020603050405020304" pitchFamily="18" charset="0"/>
              </a:rPr>
              <a:t>πατική ανεπάρκεια με </a:t>
            </a:r>
            <a:r>
              <a:rPr lang="el-GR" altLang="el-GR" sz="2000" dirty="0" err="1" smtClean="0">
                <a:solidFill>
                  <a:srgbClr val="FFFF99"/>
                </a:solidFill>
                <a:latin typeface="Arial Narrow" panose="020B0606020202030204" pitchFamily="34" charset="0"/>
                <a:cs typeface="Times New Roman" panose="02020603050405020304" pitchFamily="18" charset="0"/>
              </a:rPr>
              <a:t>ασκίτη</a:t>
            </a:r>
            <a:endParaRPr lang="el-GR" altLang="el-GR" sz="2000" dirty="0">
              <a:latin typeface="Arial Narrow" panose="020B0606020202030204" pitchFamily="34" charset="0"/>
            </a:endParaRPr>
          </a:p>
        </p:txBody>
      </p:sp>
      <p:sp>
        <p:nvSpPr>
          <p:cNvPr id="823301" name="Line 5"/>
          <p:cNvSpPr>
            <a:spLocks noChangeShapeType="1"/>
          </p:cNvSpPr>
          <p:nvPr/>
        </p:nvSpPr>
        <p:spPr bwMode="auto">
          <a:xfrm>
            <a:off x="0" y="549275"/>
            <a:ext cx="9144000"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4130"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826120" y="0"/>
            <a:ext cx="811449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0620904"/>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4322" name="Rectangle 2"/>
          <p:cNvSpPr>
            <a:spLocks noGrp="1" noChangeArrowheads="1"/>
          </p:cNvSpPr>
          <p:nvPr>
            <p:ph type="title"/>
          </p:nvPr>
        </p:nvSpPr>
        <p:spPr/>
        <p:txBody>
          <a:bodyPr/>
          <a:lstStyle/>
          <a:p>
            <a:pPr>
              <a:lnSpc>
                <a:spcPct val="120000"/>
              </a:lnSpc>
            </a:pPr>
            <a:r>
              <a:rPr lang="el-GR" altLang="el-GR" sz="4400"/>
              <a:t/>
            </a:r>
            <a:br>
              <a:rPr lang="el-GR" altLang="el-GR" sz="4400"/>
            </a:br>
            <a:r>
              <a:rPr lang="el-GR" altLang="el-GR">
                <a:cs typeface="Times New Roman" panose="02020603050405020304" pitchFamily="18" charset="0"/>
              </a:rPr>
              <a:t>ΜΕΤΑΒΟΛΕΣ </a:t>
            </a:r>
            <a:r>
              <a:rPr lang="el-GR" altLang="el-GR"/>
              <a:t/>
            </a:r>
            <a:br>
              <a:rPr lang="el-GR" altLang="el-GR"/>
            </a:br>
            <a:r>
              <a:rPr lang="el-GR" altLang="el-GR">
                <a:cs typeface="Times New Roman" panose="02020603050405020304" pitchFamily="18" charset="0"/>
              </a:rPr>
              <a:t>ΤΟΥ ΟΓΚΟΥ ΤΩΝ ΟΥΡΩΝ</a:t>
            </a:r>
            <a:r>
              <a:rPr lang="el-GR" altLang="el-GR" sz="1200">
                <a:cs typeface="Times New Roman" panose="02020603050405020304" pitchFamily="18" charset="0"/>
              </a:rPr>
              <a:t/>
            </a:r>
            <a:br>
              <a:rPr lang="el-GR" altLang="el-GR" sz="1200">
                <a:cs typeface="Times New Roman" panose="02020603050405020304" pitchFamily="18" charset="0"/>
              </a:rPr>
            </a:br>
            <a:endParaRPr lang="el-GR" altLang="el-GR" sz="1200">
              <a:cs typeface="Times New Roman" panose="02020603050405020304" pitchFamily="18" charset="0"/>
            </a:endParaRPr>
          </a:p>
        </p:txBody>
      </p:sp>
      <p:sp>
        <p:nvSpPr>
          <p:cNvPr id="824323" name="Rectangle 3"/>
          <p:cNvSpPr>
            <a:spLocks noGrp="1" noChangeArrowheads="1"/>
          </p:cNvSpPr>
          <p:nvPr>
            <p:ph type="body" idx="1"/>
          </p:nvPr>
        </p:nvSpPr>
        <p:spPr>
          <a:xfrm>
            <a:off x="3059113" y="2060575"/>
            <a:ext cx="3455987" cy="2076450"/>
          </a:xfrm>
          <a:noFill/>
          <a:ln w="12700">
            <a:solidFill>
              <a:srgbClr val="FF00FF"/>
            </a:solidFill>
            <a:miter lim="800000"/>
            <a:headEnd/>
            <a:tailEnd/>
          </a:ln>
        </p:spPr>
        <p:txBody>
          <a:bodyPr/>
          <a:lstStyle/>
          <a:p>
            <a:pPr marL="685800" indent="-685800">
              <a:lnSpc>
                <a:spcPct val="125000"/>
              </a:lnSpc>
              <a:buFont typeface="Wingdings" panose="05000000000000000000" pitchFamily="2" charset="2"/>
              <a:buAutoNum type="arabicPeriod"/>
            </a:pPr>
            <a:r>
              <a:rPr lang="el-GR" altLang="el-GR" sz="3200" dirty="0">
                <a:cs typeface="Times New Roman" panose="02020603050405020304" pitchFamily="18" charset="0"/>
              </a:rPr>
              <a:t>Πολυουρία </a:t>
            </a:r>
            <a:endParaRPr lang="el-GR" altLang="el-GR" sz="3200" dirty="0"/>
          </a:p>
          <a:p>
            <a:pPr marL="685800" indent="-685800">
              <a:lnSpc>
                <a:spcPct val="125000"/>
              </a:lnSpc>
              <a:buFont typeface="Wingdings" panose="05000000000000000000" pitchFamily="2" charset="2"/>
              <a:buAutoNum type="arabicPeriod"/>
            </a:pPr>
            <a:r>
              <a:rPr lang="el-GR" altLang="el-GR" sz="3200" dirty="0" err="1">
                <a:cs typeface="Times New Roman" panose="02020603050405020304" pitchFamily="18" charset="0"/>
              </a:rPr>
              <a:t>Ολιγουρία</a:t>
            </a:r>
            <a:r>
              <a:rPr lang="el-GR" altLang="el-GR" sz="3200" dirty="0">
                <a:cs typeface="Times New Roman" panose="02020603050405020304" pitchFamily="18" charset="0"/>
              </a:rPr>
              <a:t> </a:t>
            </a:r>
            <a:endParaRPr lang="el-GR" altLang="el-GR" sz="3200" dirty="0"/>
          </a:p>
          <a:p>
            <a:pPr marL="685800" indent="-685800">
              <a:lnSpc>
                <a:spcPct val="125000"/>
              </a:lnSpc>
              <a:buFont typeface="Wingdings" panose="05000000000000000000" pitchFamily="2" charset="2"/>
              <a:buAutoNum type="arabicPeriod"/>
            </a:pPr>
            <a:r>
              <a:rPr lang="el-GR" altLang="el-GR" sz="3200" dirty="0" err="1"/>
              <a:t>Ανουρία</a:t>
            </a:r>
            <a:endParaRPr lang="el-GR" altLang="el-GR" sz="3200" dirty="0"/>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5346" name="Rectangle 2"/>
          <p:cNvSpPr>
            <a:spLocks noGrp="1" noChangeArrowheads="1"/>
          </p:cNvSpPr>
          <p:nvPr>
            <p:ph type="title"/>
          </p:nvPr>
        </p:nvSpPr>
        <p:spPr/>
        <p:txBody>
          <a:bodyPr/>
          <a:lstStyle/>
          <a:p>
            <a:r>
              <a:rPr lang="el-GR" altLang="el-GR" sz="3600"/>
              <a:t>ΠΟΛΥΟΥΡΙΑ</a:t>
            </a:r>
          </a:p>
        </p:txBody>
      </p:sp>
      <p:sp>
        <p:nvSpPr>
          <p:cNvPr id="825347" name="Rectangle 3"/>
          <p:cNvSpPr>
            <a:spLocks noGrp="1" noChangeArrowheads="1"/>
          </p:cNvSpPr>
          <p:nvPr>
            <p:ph type="body" idx="1"/>
          </p:nvPr>
        </p:nvSpPr>
        <p:spPr>
          <a:xfrm>
            <a:off x="179388" y="1125538"/>
            <a:ext cx="8964612" cy="4921860"/>
          </a:xfrm>
        </p:spPr>
        <p:txBody>
          <a:bodyPr/>
          <a:lstStyle/>
          <a:p>
            <a:pPr>
              <a:lnSpc>
                <a:spcPct val="115000"/>
              </a:lnSpc>
            </a:pPr>
            <a:r>
              <a:rPr lang="el-GR" altLang="el-GR" sz="3200" dirty="0">
                <a:solidFill>
                  <a:srgbClr val="00FFFF"/>
                </a:solidFill>
              </a:rPr>
              <a:t>Ορισμός</a:t>
            </a:r>
            <a:r>
              <a:rPr lang="el-GR" altLang="el-GR" sz="4000" dirty="0">
                <a:solidFill>
                  <a:srgbClr val="00FFFF"/>
                </a:solidFill>
              </a:rPr>
              <a:t>:</a:t>
            </a:r>
            <a:r>
              <a:rPr lang="el-GR" altLang="el-GR" sz="3200" dirty="0"/>
              <a:t> </a:t>
            </a:r>
            <a:r>
              <a:rPr lang="el-GR" altLang="el-GR" sz="2800" dirty="0"/>
              <a:t>Α</a:t>
            </a:r>
            <a:r>
              <a:rPr lang="el-GR" altLang="el-GR" sz="2800" dirty="0">
                <a:cs typeface="Times New Roman" panose="02020603050405020304" pitchFamily="18" charset="0"/>
              </a:rPr>
              <a:t>υξημένη αποβολή ούρων (&gt;2500 </a:t>
            </a:r>
            <a:r>
              <a:rPr lang="el-GR" altLang="el-GR" sz="2800" dirty="0" err="1">
                <a:cs typeface="Times New Roman" panose="02020603050405020304" pitchFamily="18" charset="0"/>
              </a:rPr>
              <a:t>ml</a:t>
            </a:r>
            <a:r>
              <a:rPr lang="el-GR" altLang="el-GR" sz="2800" dirty="0">
                <a:cs typeface="Times New Roman" panose="02020603050405020304" pitchFamily="18" charset="0"/>
              </a:rPr>
              <a:t>/</a:t>
            </a:r>
            <a:r>
              <a:rPr lang="el-GR" altLang="el-GR" sz="2800" dirty="0"/>
              <a:t>24</a:t>
            </a:r>
            <a:r>
              <a:rPr lang="en-US" altLang="el-GR" sz="2800" dirty="0"/>
              <a:t>h</a:t>
            </a:r>
            <a:r>
              <a:rPr lang="el-GR" altLang="el-GR" sz="2800" dirty="0">
                <a:cs typeface="Times New Roman" panose="02020603050405020304" pitchFamily="18" charset="0"/>
              </a:rPr>
              <a:t>) </a:t>
            </a:r>
            <a:endParaRPr lang="el-GR" altLang="el-GR" sz="2800" dirty="0"/>
          </a:p>
          <a:p>
            <a:pPr>
              <a:lnSpc>
                <a:spcPct val="35000"/>
              </a:lnSpc>
            </a:pPr>
            <a:endParaRPr lang="el-GR" altLang="el-GR" sz="3200" dirty="0">
              <a:solidFill>
                <a:srgbClr val="00FFFF"/>
              </a:solidFill>
            </a:endParaRPr>
          </a:p>
          <a:p>
            <a:pPr>
              <a:lnSpc>
                <a:spcPct val="135000"/>
              </a:lnSpc>
            </a:pPr>
            <a:r>
              <a:rPr lang="el-GR" altLang="el-GR" sz="3200" dirty="0">
                <a:solidFill>
                  <a:srgbClr val="00FFFF"/>
                </a:solidFill>
              </a:rPr>
              <a:t>Αίτια</a:t>
            </a:r>
            <a:r>
              <a:rPr lang="el-GR" altLang="el-GR" sz="3200" dirty="0"/>
              <a:t>:</a:t>
            </a:r>
          </a:p>
          <a:p>
            <a:pPr lvl="2" algn="just">
              <a:lnSpc>
                <a:spcPct val="155000"/>
              </a:lnSpc>
            </a:pPr>
            <a:r>
              <a:rPr lang="el-GR" altLang="el-GR" sz="2400" dirty="0"/>
              <a:t>Κεντρικός </a:t>
            </a:r>
            <a:r>
              <a:rPr lang="el-GR" altLang="el-GR" sz="2400" dirty="0" err="1"/>
              <a:t>ά</a:t>
            </a:r>
            <a:r>
              <a:rPr lang="el-GR" altLang="el-GR" sz="2400" dirty="0" err="1">
                <a:cs typeface="Times New Roman" panose="02020603050405020304" pitchFamily="18" charset="0"/>
              </a:rPr>
              <a:t>ποιος</a:t>
            </a:r>
            <a:r>
              <a:rPr lang="el-GR" altLang="el-GR" sz="2400" dirty="0">
                <a:cs typeface="Times New Roman" panose="02020603050405020304" pitchFamily="18" charset="0"/>
              </a:rPr>
              <a:t> διαβήτης</a:t>
            </a:r>
            <a:r>
              <a:rPr lang="en-US" altLang="el-GR" sz="2400" dirty="0">
                <a:cs typeface="Times New Roman" panose="02020603050405020304" pitchFamily="18" charset="0"/>
              </a:rPr>
              <a:t> </a:t>
            </a:r>
            <a:endParaRPr lang="el-GR" altLang="el-GR" sz="2400" dirty="0"/>
          </a:p>
          <a:p>
            <a:pPr lvl="2" algn="just">
              <a:lnSpc>
                <a:spcPct val="155000"/>
              </a:lnSpc>
            </a:pPr>
            <a:r>
              <a:rPr lang="el-GR" altLang="el-GR" sz="2400" dirty="0" err="1"/>
              <a:t>Ν</a:t>
            </a:r>
            <a:r>
              <a:rPr lang="el-GR" altLang="el-GR" sz="2400" dirty="0" err="1">
                <a:cs typeface="Times New Roman" panose="02020603050405020304" pitchFamily="18" charset="0"/>
              </a:rPr>
              <a:t>εφρογενής</a:t>
            </a:r>
            <a:r>
              <a:rPr lang="el-GR" altLang="el-GR" sz="2400" dirty="0">
                <a:cs typeface="Times New Roman" panose="02020603050405020304" pitchFamily="18" charset="0"/>
              </a:rPr>
              <a:t> </a:t>
            </a:r>
            <a:r>
              <a:rPr lang="el-GR" altLang="el-GR" sz="2400" dirty="0" err="1">
                <a:cs typeface="Times New Roman" panose="02020603050405020304" pitchFamily="18" charset="0"/>
              </a:rPr>
              <a:t>άποιος</a:t>
            </a:r>
            <a:r>
              <a:rPr lang="el-GR" altLang="el-GR" sz="2400" dirty="0">
                <a:cs typeface="Times New Roman" panose="02020603050405020304" pitchFamily="18" charset="0"/>
              </a:rPr>
              <a:t> διαβήτης</a:t>
            </a:r>
            <a:r>
              <a:rPr lang="en-US" altLang="el-GR" sz="2400" dirty="0">
                <a:cs typeface="Times New Roman" panose="02020603050405020304" pitchFamily="18" charset="0"/>
              </a:rPr>
              <a:t> </a:t>
            </a:r>
            <a:endParaRPr lang="el-GR" altLang="el-GR" sz="2400" dirty="0"/>
          </a:p>
          <a:p>
            <a:pPr lvl="2" algn="just">
              <a:lnSpc>
                <a:spcPct val="155000"/>
              </a:lnSpc>
            </a:pPr>
            <a:r>
              <a:rPr lang="el-GR" altLang="el-GR" sz="2400" dirty="0"/>
              <a:t>Ω</a:t>
            </a:r>
            <a:r>
              <a:rPr lang="el-GR" altLang="el-GR" sz="2400" dirty="0">
                <a:cs typeface="Times New Roman" panose="02020603050405020304" pitchFamily="18" charset="0"/>
              </a:rPr>
              <a:t>σμωτική διούρηση</a:t>
            </a:r>
            <a:endParaRPr lang="el-GR" altLang="el-GR" sz="2400" dirty="0"/>
          </a:p>
          <a:p>
            <a:pPr lvl="2" algn="just">
              <a:lnSpc>
                <a:spcPct val="155000"/>
              </a:lnSpc>
            </a:pPr>
            <a:r>
              <a:rPr lang="el-GR" altLang="el-GR" sz="2400" dirty="0" smtClean="0"/>
              <a:t>Χρόνια νεφρική νόσος (αδυναμία συμπύκνωσης)</a:t>
            </a:r>
            <a:endParaRPr lang="el-GR" altLang="el-GR" sz="2400" dirty="0"/>
          </a:p>
          <a:p>
            <a:pPr lvl="2" algn="just">
              <a:lnSpc>
                <a:spcPct val="155000"/>
              </a:lnSpc>
            </a:pPr>
            <a:r>
              <a:rPr lang="el-GR" altLang="el-GR" sz="2400" dirty="0">
                <a:cs typeface="Times New Roman" panose="02020603050405020304" pitchFamily="18" charset="0"/>
              </a:rPr>
              <a:t>Πρωτοπαθής πολυδιψία</a:t>
            </a:r>
            <a:r>
              <a:rPr lang="el-GR" altLang="el-GR" sz="2400" dirty="0"/>
              <a:t> (</a:t>
            </a:r>
            <a:r>
              <a:rPr lang="el-GR" altLang="el-GR" sz="2400" dirty="0">
                <a:cs typeface="Times New Roman" panose="02020603050405020304" pitchFamily="18" charset="0"/>
              </a:rPr>
              <a:t>ψυχογενής</a:t>
            </a:r>
            <a:r>
              <a:rPr lang="el-GR" altLang="el-GR" sz="2400" dirty="0" smtClean="0"/>
              <a:t>)</a:t>
            </a:r>
            <a:endParaRPr lang="el-GR" altLang="el-GR" sz="2400" dirty="0"/>
          </a:p>
        </p:txBody>
      </p:sp>
      <p:sp>
        <p:nvSpPr>
          <p:cNvPr id="825349" name="Line 5"/>
          <p:cNvSpPr>
            <a:spLocks noChangeShapeType="1"/>
          </p:cNvSpPr>
          <p:nvPr/>
        </p:nvSpPr>
        <p:spPr bwMode="auto">
          <a:xfrm>
            <a:off x="-180975" y="1052513"/>
            <a:ext cx="9144000"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6370" name="Rectangle 2"/>
          <p:cNvSpPr>
            <a:spLocks noGrp="1" noChangeArrowheads="1"/>
          </p:cNvSpPr>
          <p:nvPr>
            <p:ph type="title"/>
          </p:nvPr>
        </p:nvSpPr>
        <p:spPr/>
        <p:txBody>
          <a:bodyPr/>
          <a:lstStyle/>
          <a:p>
            <a:r>
              <a:rPr lang="el-GR" altLang="el-GR" sz="3600"/>
              <a:t>ΟΛΙΓΟΥΡΙΑ</a:t>
            </a:r>
          </a:p>
        </p:txBody>
      </p:sp>
      <p:sp>
        <p:nvSpPr>
          <p:cNvPr id="826371" name="Rectangle 3"/>
          <p:cNvSpPr>
            <a:spLocks noGrp="1" noChangeArrowheads="1"/>
          </p:cNvSpPr>
          <p:nvPr>
            <p:ph type="body" sz="half" idx="1"/>
          </p:nvPr>
        </p:nvSpPr>
        <p:spPr>
          <a:xfrm>
            <a:off x="250825" y="1412875"/>
            <a:ext cx="3600450" cy="3313113"/>
          </a:xfrm>
        </p:spPr>
        <p:txBody>
          <a:bodyPr/>
          <a:lstStyle/>
          <a:p>
            <a:pPr>
              <a:buFont typeface="Wingdings" panose="05000000000000000000" pitchFamily="2" charset="2"/>
              <a:buNone/>
            </a:pPr>
            <a:r>
              <a:rPr lang="el-GR" altLang="el-GR" sz="2800">
                <a:solidFill>
                  <a:srgbClr val="00FFFF"/>
                </a:solidFill>
              </a:rPr>
              <a:t>Ορισμός</a:t>
            </a:r>
            <a:r>
              <a:rPr lang="el-GR" altLang="el-GR">
                <a:solidFill>
                  <a:srgbClr val="00FFFF"/>
                </a:solidFill>
              </a:rPr>
              <a:t>:</a:t>
            </a:r>
            <a:r>
              <a:rPr lang="el-GR" altLang="el-GR" sz="2800"/>
              <a:t> </a:t>
            </a:r>
          </a:p>
          <a:p>
            <a:r>
              <a:rPr lang="el-GR" altLang="el-GR" sz="2400"/>
              <a:t>Ελαττωμένη</a:t>
            </a:r>
            <a:r>
              <a:rPr lang="el-GR" altLang="el-GR" sz="2400">
                <a:cs typeface="Times New Roman" panose="02020603050405020304" pitchFamily="18" charset="0"/>
              </a:rPr>
              <a:t> αποβολή ούρων (</a:t>
            </a:r>
            <a:r>
              <a:rPr lang="el-GR" altLang="el-GR" sz="2400"/>
              <a:t>&lt;</a:t>
            </a:r>
            <a:r>
              <a:rPr lang="el-GR" altLang="el-GR" sz="2400">
                <a:cs typeface="Times New Roman" panose="02020603050405020304" pitchFamily="18" charset="0"/>
              </a:rPr>
              <a:t>500 ml/</a:t>
            </a:r>
            <a:r>
              <a:rPr lang="el-GR" altLang="el-GR" sz="2400"/>
              <a:t>24</a:t>
            </a:r>
            <a:r>
              <a:rPr lang="en-US" altLang="el-GR" sz="2400"/>
              <a:t>h</a:t>
            </a:r>
            <a:r>
              <a:rPr lang="el-GR" altLang="el-GR" sz="2400">
                <a:cs typeface="Times New Roman" panose="02020603050405020304" pitchFamily="18" charset="0"/>
              </a:rPr>
              <a:t>) </a:t>
            </a:r>
            <a:endParaRPr lang="el-GR" altLang="el-GR" sz="2400"/>
          </a:p>
          <a:p>
            <a:endParaRPr lang="el-GR" altLang="el-GR" sz="2400">
              <a:solidFill>
                <a:srgbClr val="00FFFF"/>
              </a:solidFill>
            </a:endParaRPr>
          </a:p>
          <a:p>
            <a:pPr>
              <a:buFont typeface="Wingdings" panose="05000000000000000000" pitchFamily="2" charset="2"/>
              <a:buNone/>
            </a:pPr>
            <a:r>
              <a:rPr lang="el-GR" altLang="el-GR" sz="2800">
                <a:solidFill>
                  <a:srgbClr val="00FFFF"/>
                </a:solidFill>
              </a:rPr>
              <a:t>Αίτια</a:t>
            </a:r>
            <a:r>
              <a:rPr lang="el-GR" altLang="el-GR" sz="2800"/>
              <a:t>:</a:t>
            </a:r>
          </a:p>
          <a:p>
            <a:pPr algn="just"/>
            <a:r>
              <a:rPr lang="el-GR" altLang="el-GR" sz="2800"/>
              <a:t>Ολιγουρική ΟΝΑ</a:t>
            </a:r>
          </a:p>
          <a:p>
            <a:pPr algn="just">
              <a:lnSpc>
                <a:spcPct val="115000"/>
              </a:lnSpc>
            </a:pPr>
            <a:r>
              <a:rPr lang="el-GR" altLang="el-GR" sz="2800"/>
              <a:t>Τελικό στάδιο ΧΝΑ.   </a:t>
            </a:r>
          </a:p>
          <a:p>
            <a:endParaRPr lang="el-GR" altLang="el-GR" sz="2000"/>
          </a:p>
        </p:txBody>
      </p:sp>
      <p:sp>
        <p:nvSpPr>
          <p:cNvPr id="826372" name="Rectangle 4"/>
          <p:cNvSpPr>
            <a:spLocks noGrp="1" noChangeArrowheads="1"/>
          </p:cNvSpPr>
          <p:nvPr>
            <p:ph sz="half" idx="2"/>
          </p:nvPr>
        </p:nvSpPr>
        <p:spPr>
          <a:xfrm>
            <a:off x="4572000" y="1341438"/>
            <a:ext cx="4413250" cy="1746250"/>
          </a:xfrm>
        </p:spPr>
        <p:txBody>
          <a:bodyPr/>
          <a:lstStyle/>
          <a:p>
            <a:endParaRPr lang="el-GR" altLang="el-GR" sz="3200"/>
          </a:p>
        </p:txBody>
      </p:sp>
      <p:pic>
        <p:nvPicPr>
          <p:cNvPr id="826373" name="Picture 5" descr="msotw9_temp0"/>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4139952" y="1484311"/>
            <a:ext cx="5405324" cy="4825007"/>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65634" name="Rectangle 2"/>
          <p:cNvSpPr>
            <a:spLocks noGrp="1" noChangeArrowheads="1"/>
          </p:cNvSpPr>
          <p:nvPr>
            <p:ph type="title"/>
          </p:nvPr>
        </p:nvSpPr>
        <p:spPr/>
        <p:txBody>
          <a:bodyPr/>
          <a:lstStyle/>
          <a:p>
            <a:r>
              <a:rPr lang="el-GR" altLang="el-GR" sz="4000"/>
              <a:t>ΑΝΟΥΡΙΑ</a:t>
            </a:r>
          </a:p>
        </p:txBody>
      </p:sp>
      <p:sp>
        <p:nvSpPr>
          <p:cNvPr id="965635" name="Rectangle 3"/>
          <p:cNvSpPr>
            <a:spLocks noGrp="1" noChangeArrowheads="1"/>
          </p:cNvSpPr>
          <p:nvPr>
            <p:ph type="body" sz="half" idx="1"/>
          </p:nvPr>
        </p:nvSpPr>
        <p:spPr>
          <a:xfrm>
            <a:off x="395288" y="1916113"/>
            <a:ext cx="3960812" cy="3621087"/>
          </a:xfrm>
        </p:spPr>
        <p:txBody>
          <a:bodyPr/>
          <a:lstStyle/>
          <a:p>
            <a:pPr marL="609600" indent="-609600">
              <a:lnSpc>
                <a:spcPct val="105000"/>
              </a:lnSpc>
              <a:buFont typeface="Wingdings" panose="05000000000000000000" pitchFamily="2" charset="2"/>
              <a:buNone/>
            </a:pPr>
            <a:r>
              <a:rPr lang="el-GR" altLang="el-GR" sz="2400">
                <a:solidFill>
                  <a:srgbClr val="00FFFF"/>
                </a:solidFill>
              </a:rPr>
              <a:t>Ορισμός</a:t>
            </a:r>
            <a:r>
              <a:rPr lang="el-GR" altLang="el-GR" sz="3200">
                <a:solidFill>
                  <a:srgbClr val="00FFFF"/>
                </a:solidFill>
              </a:rPr>
              <a:t>:</a:t>
            </a:r>
            <a:r>
              <a:rPr lang="el-GR" altLang="el-GR" sz="2400"/>
              <a:t> </a:t>
            </a:r>
          </a:p>
          <a:p>
            <a:pPr marL="609600" indent="-609600">
              <a:lnSpc>
                <a:spcPct val="105000"/>
              </a:lnSpc>
            </a:pPr>
            <a:r>
              <a:rPr lang="el-GR" altLang="el-GR" sz="2400"/>
              <a:t>Ελαττωμένη</a:t>
            </a:r>
            <a:r>
              <a:rPr lang="el-GR" altLang="el-GR" sz="2400">
                <a:cs typeface="Times New Roman" panose="02020603050405020304" pitchFamily="18" charset="0"/>
              </a:rPr>
              <a:t> αποβολή ούρων (</a:t>
            </a:r>
            <a:r>
              <a:rPr lang="el-GR" altLang="el-GR" sz="2400"/>
              <a:t>&lt;1</a:t>
            </a:r>
            <a:r>
              <a:rPr lang="el-GR" altLang="el-GR" sz="2400">
                <a:cs typeface="Times New Roman" panose="02020603050405020304" pitchFamily="18" charset="0"/>
              </a:rPr>
              <a:t>00 ml/</a:t>
            </a:r>
            <a:r>
              <a:rPr lang="el-GR" altLang="el-GR" sz="2400"/>
              <a:t>24</a:t>
            </a:r>
            <a:r>
              <a:rPr lang="en-US" altLang="el-GR" sz="2400"/>
              <a:t>h</a:t>
            </a:r>
            <a:r>
              <a:rPr lang="el-GR" altLang="el-GR" sz="2400">
                <a:cs typeface="Times New Roman" panose="02020603050405020304" pitchFamily="18" charset="0"/>
              </a:rPr>
              <a:t>) </a:t>
            </a:r>
            <a:endParaRPr lang="el-GR" altLang="el-GR" sz="2400"/>
          </a:p>
          <a:p>
            <a:pPr marL="609600" indent="-609600">
              <a:lnSpc>
                <a:spcPct val="105000"/>
              </a:lnSpc>
              <a:buFont typeface="Wingdings" panose="05000000000000000000" pitchFamily="2" charset="2"/>
              <a:buNone/>
            </a:pPr>
            <a:endParaRPr lang="el-GR" altLang="el-GR" sz="2400">
              <a:solidFill>
                <a:srgbClr val="00FFFF"/>
              </a:solidFill>
            </a:endParaRPr>
          </a:p>
          <a:p>
            <a:pPr marL="609600" indent="-609600">
              <a:lnSpc>
                <a:spcPct val="105000"/>
              </a:lnSpc>
              <a:buFont typeface="Wingdings" panose="05000000000000000000" pitchFamily="2" charset="2"/>
              <a:buNone/>
            </a:pPr>
            <a:r>
              <a:rPr lang="el-GR" altLang="el-GR" sz="2400">
                <a:solidFill>
                  <a:srgbClr val="00FFFF"/>
                </a:solidFill>
              </a:rPr>
              <a:t>Αίτια</a:t>
            </a:r>
            <a:r>
              <a:rPr lang="el-GR" altLang="el-GR" sz="2400"/>
              <a:t>:</a:t>
            </a:r>
          </a:p>
          <a:p>
            <a:pPr marL="609600" indent="-609600" algn="just">
              <a:lnSpc>
                <a:spcPct val="105000"/>
              </a:lnSpc>
              <a:buFont typeface="Wingdings" panose="05000000000000000000" pitchFamily="2" charset="2"/>
              <a:buAutoNum type="arabicPeriod"/>
            </a:pPr>
            <a:r>
              <a:rPr lang="el-GR" altLang="el-GR" sz="2400"/>
              <a:t>ΟΝΑ</a:t>
            </a:r>
          </a:p>
          <a:p>
            <a:pPr marL="609600" indent="-609600" algn="just">
              <a:lnSpc>
                <a:spcPct val="105000"/>
              </a:lnSpc>
              <a:buFont typeface="Wingdings" panose="05000000000000000000" pitchFamily="2" charset="2"/>
              <a:buAutoNum type="arabicPeriod"/>
            </a:pPr>
            <a:r>
              <a:rPr lang="el-GR" altLang="el-GR" sz="2400"/>
              <a:t>Τελικό στάδιο ΧΝΑ.</a:t>
            </a:r>
            <a:r>
              <a:rPr lang="el-GR" altLang="el-GR" sz="2800"/>
              <a:t> </a:t>
            </a:r>
          </a:p>
          <a:p>
            <a:pPr marL="609600" indent="-609600">
              <a:lnSpc>
                <a:spcPct val="105000"/>
              </a:lnSpc>
              <a:buFont typeface="Wingdings" panose="05000000000000000000" pitchFamily="2" charset="2"/>
              <a:buAutoNum type="arabicPeriod"/>
            </a:pPr>
            <a:endParaRPr lang="el-GR" altLang="el-GR" sz="2000"/>
          </a:p>
        </p:txBody>
      </p:sp>
      <p:pic>
        <p:nvPicPr>
          <p:cNvPr id="965637" name="Picture 5" descr="msotw9_temp0"/>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4139952" y="908720"/>
            <a:ext cx="5295253" cy="5832426"/>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sp>
        <p:nvSpPr>
          <p:cNvPr id="965638" name="Line 6"/>
          <p:cNvSpPr>
            <a:spLocks noChangeShapeType="1"/>
          </p:cNvSpPr>
          <p:nvPr/>
        </p:nvSpPr>
        <p:spPr bwMode="auto">
          <a:xfrm flipV="1">
            <a:off x="0" y="1196975"/>
            <a:ext cx="9144000" cy="0"/>
          </a:xfrm>
          <a:prstGeom prst="line">
            <a:avLst/>
          </a:prstGeom>
          <a:noFill/>
          <a:ln w="5715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9442" name="Rectangle 2"/>
          <p:cNvSpPr>
            <a:spLocks noGrp="1" noChangeArrowheads="1"/>
          </p:cNvSpPr>
          <p:nvPr>
            <p:ph type="title"/>
          </p:nvPr>
        </p:nvSpPr>
        <p:spPr>
          <a:xfrm>
            <a:off x="152400" y="333375"/>
            <a:ext cx="8991600" cy="1143000"/>
          </a:xfrm>
        </p:spPr>
        <p:txBody>
          <a:bodyPr/>
          <a:lstStyle/>
          <a:p>
            <a:pPr>
              <a:lnSpc>
                <a:spcPct val="110000"/>
              </a:lnSpc>
            </a:pPr>
            <a:r>
              <a:rPr lang="el-GR" altLang="el-GR">
                <a:cs typeface="Times New Roman" panose="02020603050405020304" pitchFamily="18" charset="0"/>
              </a:rPr>
              <a:t>ΜΕΤΑΒΟΛΕΣ ΧΑΡΑΚΤΗΡΩΝ ΟΥΡΩΝ</a:t>
            </a:r>
          </a:p>
        </p:txBody>
      </p:sp>
      <p:sp>
        <p:nvSpPr>
          <p:cNvPr id="829443" name="Rectangle 3"/>
          <p:cNvSpPr>
            <a:spLocks noGrp="1" noChangeArrowheads="1"/>
          </p:cNvSpPr>
          <p:nvPr>
            <p:ph type="body" idx="1"/>
          </p:nvPr>
        </p:nvSpPr>
        <p:spPr>
          <a:xfrm>
            <a:off x="323850" y="3141663"/>
            <a:ext cx="5084763" cy="3470275"/>
          </a:xfrm>
          <a:noFill/>
          <a:ln w="12700">
            <a:solidFill>
              <a:schemeClr val="tx2"/>
            </a:solidFill>
            <a:miter lim="800000"/>
            <a:headEnd/>
            <a:tailEnd/>
          </a:ln>
        </p:spPr>
        <p:txBody>
          <a:bodyPr/>
          <a:lstStyle/>
          <a:p>
            <a:pPr>
              <a:lnSpc>
                <a:spcPct val="155000"/>
              </a:lnSpc>
            </a:pPr>
            <a:r>
              <a:rPr lang="el-GR" altLang="el-GR" sz="3200">
                <a:cs typeface="Times New Roman" panose="02020603050405020304" pitchFamily="18" charset="0"/>
              </a:rPr>
              <a:t>Όψη</a:t>
            </a:r>
            <a:r>
              <a:rPr lang="el-GR" altLang="el-GR" sz="3200"/>
              <a:t>:  		</a:t>
            </a:r>
            <a:r>
              <a:rPr lang="el-GR" altLang="el-GR" sz="3200">
                <a:solidFill>
                  <a:srgbClr val="00FFFF"/>
                </a:solidFill>
              </a:rPr>
              <a:t>διαυγής</a:t>
            </a:r>
            <a:r>
              <a:rPr lang="el-GR" altLang="el-GR" sz="3200">
                <a:cs typeface="Times New Roman" panose="02020603050405020304" pitchFamily="18" charset="0"/>
              </a:rPr>
              <a:t> </a:t>
            </a:r>
            <a:r>
              <a:rPr lang="el-GR" altLang="el-GR" sz="3200"/>
              <a:t> </a:t>
            </a:r>
          </a:p>
          <a:p>
            <a:pPr>
              <a:lnSpc>
                <a:spcPct val="155000"/>
              </a:lnSpc>
            </a:pPr>
            <a:r>
              <a:rPr lang="el-GR" altLang="el-GR" sz="3200">
                <a:cs typeface="Times New Roman" panose="02020603050405020304" pitchFamily="18" charset="0"/>
              </a:rPr>
              <a:t>Οσμή</a:t>
            </a:r>
            <a:r>
              <a:rPr lang="el-GR" altLang="el-GR" sz="3200"/>
              <a:t>: 		</a:t>
            </a:r>
            <a:r>
              <a:rPr lang="el-GR" altLang="el-GR" sz="3200">
                <a:solidFill>
                  <a:srgbClr val="66CCFF"/>
                </a:solidFill>
                <a:cs typeface="Times New Roman" panose="02020603050405020304" pitchFamily="18" charset="0"/>
              </a:rPr>
              <a:t>ιδιάζουσα</a:t>
            </a:r>
            <a:r>
              <a:rPr lang="el-GR" altLang="el-GR" sz="3200">
                <a:cs typeface="Times New Roman" panose="02020603050405020304" pitchFamily="18" charset="0"/>
              </a:rPr>
              <a:t>  </a:t>
            </a:r>
            <a:r>
              <a:rPr lang="el-GR" altLang="el-GR" sz="3200"/>
              <a:t> </a:t>
            </a:r>
          </a:p>
          <a:p>
            <a:pPr>
              <a:lnSpc>
                <a:spcPct val="155000"/>
              </a:lnSpc>
            </a:pPr>
            <a:r>
              <a:rPr lang="el-GR" altLang="el-GR" sz="3200">
                <a:cs typeface="Times New Roman" panose="02020603050405020304" pitchFamily="18" charset="0"/>
              </a:rPr>
              <a:t>Χρώμα</a:t>
            </a:r>
            <a:r>
              <a:rPr lang="el-GR" altLang="el-GR" sz="3200"/>
              <a:t>: 		</a:t>
            </a:r>
            <a:r>
              <a:rPr lang="el-GR" altLang="el-GR" sz="3200">
                <a:solidFill>
                  <a:srgbClr val="FFFF99"/>
                </a:solidFill>
              </a:rPr>
              <a:t>αχυρόχρουν</a:t>
            </a:r>
            <a:r>
              <a:rPr lang="el-GR" altLang="el-GR">
                <a:solidFill>
                  <a:srgbClr val="FFFF99"/>
                </a:solidFill>
              </a:rPr>
              <a:t> 	</a:t>
            </a:r>
            <a:r>
              <a:rPr lang="el-GR" altLang="el-GR" sz="2000" b="0">
                <a:solidFill>
                  <a:schemeClr val="tx2"/>
                </a:solidFill>
              </a:rPr>
              <a:t>(</a:t>
            </a:r>
            <a:r>
              <a:rPr lang="el-GR" altLang="el-GR" sz="2000" b="0">
                <a:solidFill>
                  <a:schemeClr val="tx2"/>
                </a:solidFill>
                <a:cs typeface="Times New Roman" panose="02020603050405020304" pitchFamily="18" charset="0"/>
              </a:rPr>
              <a:t>ουρόχρωμα ή ουροερυθρίνη</a:t>
            </a:r>
            <a:r>
              <a:rPr lang="el-GR" altLang="el-GR" sz="2000" b="0">
                <a:solidFill>
                  <a:schemeClr val="tx2"/>
                </a:solidFill>
              </a:rPr>
              <a:t>)</a:t>
            </a:r>
            <a:r>
              <a:rPr lang="el-GR" altLang="el-GR">
                <a:solidFill>
                  <a:srgbClr val="FFFF99"/>
                </a:solidFill>
              </a:rPr>
              <a:t> </a:t>
            </a:r>
            <a:r>
              <a:rPr lang="el-GR" altLang="el-GR">
                <a:solidFill>
                  <a:srgbClr val="FFFF99"/>
                </a:solidFill>
                <a:cs typeface="Times New Roman" panose="02020603050405020304" pitchFamily="18" charset="0"/>
              </a:rPr>
              <a:t> </a:t>
            </a:r>
            <a:r>
              <a:rPr lang="el-GR" altLang="el-GR">
                <a:solidFill>
                  <a:srgbClr val="FFFF99"/>
                </a:solidFill>
              </a:rPr>
              <a:t> </a:t>
            </a:r>
          </a:p>
        </p:txBody>
      </p:sp>
      <p:sp>
        <p:nvSpPr>
          <p:cNvPr id="829445" name="Text Box 5"/>
          <p:cNvSpPr txBox="1">
            <a:spLocks noChangeArrowheads="1"/>
          </p:cNvSpPr>
          <p:nvPr/>
        </p:nvSpPr>
        <p:spPr bwMode="auto">
          <a:xfrm>
            <a:off x="395288" y="1916113"/>
            <a:ext cx="7993062" cy="503237"/>
          </a:xfrm>
          <a:prstGeom prst="rect">
            <a:avLst/>
          </a:prstGeom>
          <a:solidFill>
            <a:schemeClr val="folHlink"/>
          </a:solidFill>
          <a:ln>
            <a:noFill/>
          </a:ln>
          <a:effectLst>
            <a:outerShdw dist="107763" dir="2700000" algn="ctr" rotWithShape="0">
              <a:schemeClr val="bg2"/>
            </a:outerShdw>
          </a:effectLst>
          <a:extLst>
            <a:ext uri="{91240B29-F687-4F45-9708-019B960494DF}">
              <a14:hiddenLine xmlns:a14="http://schemas.microsoft.com/office/drawing/2010/main" w="57150">
                <a:solidFill>
                  <a:srgbClr val="FF0066"/>
                </a:solidFill>
                <a:miter lim="800000"/>
                <a:headEnd/>
                <a:tailEnd/>
              </a14:hiddenLine>
            </a:ext>
          </a:extLst>
        </p:spPr>
        <p:txBody>
          <a:bodyPr lIns="90488" tIns="44450" rIns="90488" bIns="44450">
            <a:spAutoFit/>
          </a:bodyPr>
          <a:lstStyle/>
          <a:p>
            <a:pPr>
              <a:spcBef>
                <a:spcPct val="50000"/>
              </a:spcBef>
            </a:pPr>
            <a:r>
              <a:rPr lang="el-GR" altLang="el-GR" sz="3200"/>
              <a:t>Φυσιολογικά ούρα </a:t>
            </a:r>
          </a:p>
        </p:txBody>
      </p:sp>
      <p:pic>
        <p:nvPicPr>
          <p:cNvPr id="829447" name="Picture 7" descr="ur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1175" y="3068638"/>
            <a:ext cx="3552825" cy="3552825"/>
          </a:xfrm>
          <a:prstGeom prst="rect">
            <a:avLst/>
          </a:prstGeom>
          <a:noFill/>
          <a:extLst>
            <a:ext uri="{909E8E84-426E-40DD-AFC4-6F175D3DCCD1}">
              <a14:hiddenFill xmlns:a14="http://schemas.microsoft.com/office/drawing/2010/main">
                <a:solidFill>
                  <a:srgbClr val="FFFFFF"/>
                </a:solidFill>
              </a14:hiddenFill>
            </a:ext>
          </a:extLst>
        </p:spPr>
      </p:pic>
      <p:sp>
        <p:nvSpPr>
          <p:cNvPr id="829448" name="Line 8"/>
          <p:cNvSpPr>
            <a:spLocks noChangeShapeType="1"/>
          </p:cNvSpPr>
          <p:nvPr/>
        </p:nvSpPr>
        <p:spPr bwMode="auto">
          <a:xfrm>
            <a:off x="0" y="1412875"/>
            <a:ext cx="9144000" cy="0"/>
          </a:xfrm>
          <a:prstGeom prst="line">
            <a:avLst/>
          </a:prstGeom>
          <a:noFill/>
          <a:ln w="5715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1490" name="Rectangle 2"/>
          <p:cNvSpPr>
            <a:spLocks noGrp="1" noChangeArrowheads="1"/>
          </p:cNvSpPr>
          <p:nvPr>
            <p:ph type="title"/>
          </p:nvPr>
        </p:nvSpPr>
        <p:spPr>
          <a:xfrm>
            <a:off x="0" y="0"/>
            <a:ext cx="8991600" cy="1143000"/>
          </a:xfrm>
        </p:spPr>
        <p:txBody>
          <a:bodyPr/>
          <a:lstStyle/>
          <a:p>
            <a:r>
              <a:rPr lang="el-GR" altLang="el-GR" sz="3000"/>
              <a:t>ΜΕΤΑΒΟΛΗ ΤΗΣ ΟΨΗΣ ΤΩΝ ΟΥΡΩΝ</a:t>
            </a:r>
          </a:p>
        </p:txBody>
      </p:sp>
      <p:sp>
        <p:nvSpPr>
          <p:cNvPr id="831491" name="Rectangle 3"/>
          <p:cNvSpPr>
            <a:spLocks noGrp="1" noChangeArrowheads="1"/>
          </p:cNvSpPr>
          <p:nvPr>
            <p:ph type="body" idx="1"/>
          </p:nvPr>
        </p:nvSpPr>
        <p:spPr>
          <a:xfrm>
            <a:off x="179388" y="1341438"/>
            <a:ext cx="8964612" cy="5594350"/>
          </a:xfrm>
        </p:spPr>
        <p:txBody>
          <a:bodyPr/>
          <a:lstStyle/>
          <a:p>
            <a:pPr algn="just">
              <a:lnSpc>
                <a:spcPct val="115000"/>
              </a:lnSpc>
              <a:buFont typeface="Wingdings" panose="05000000000000000000" pitchFamily="2" charset="2"/>
              <a:buNone/>
            </a:pPr>
            <a:r>
              <a:rPr lang="el-GR" altLang="el-GR" sz="2800" dirty="0"/>
              <a:t> </a:t>
            </a:r>
            <a:r>
              <a:rPr lang="el-GR" altLang="el-GR" sz="2800" u="sng" dirty="0">
                <a:effectLst>
                  <a:outerShdw blurRad="38100" dist="38100" dir="2700000" algn="tl">
                    <a:srgbClr val="000066"/>
                  </a:outerShdw>
                </a:effectLst>
              </a:rPr>
              <a:t>Θ</a:t>
            </a:r>
            <a:r>
              <a:rPr lang="el-GR" altLang="el-GR" sz="2800" u="sng" dirty="0">
                <a:effectLst>
                  <a:outerShdw blurRad="38100" dist="38100" dir="2700000" algn="tl">
                    <a:srgbClr val="000066"/>
                  </a:outerShdw>
                </a:effectLst>
                <a:cs typeface="Times New Roman" panose="02020603050405020304" pitchFamily="18" charset="0"/>
              </a:rPr>
              <a:t>ολερ</a:t>
            </a:r>
            <a:r>
              <a:rPr lang="el-GR" altLang="el-GR" sz="2800" u="sng" dirty="0">
                <a:effectLst>
                  <a:outerShdw blurRad="38100" dist="38100" dir="2700000" algn="tl">
                    <a:srgbClr val="000066"/>
                  </a:outerShdw>
                </a:effectLst>
              </a:rPr>
              <a:t>ή όψη ούρων με </a:t>
            </a:r>
            <a:r>
              <a:rPr lang="el-GR" altLang="el-GR" sz="2800" u="sng" dirty="0">
                <a:effectLst>
                  <a:outerShdw blurRad="38100" dist="38100" dir="2700000" algn="tl">
                    <a:srgbClr val="000066"/>
                  </a:outerShdw>
                </a:effectLst>
                <a:cs typeface="Times New Roman" panose="02020603050405020304" pitchFamily="18" charset="0"/>
              </a:rPr>
              <a:t>ίζημα </a:t>
            </a:r>
            <a:r>
              <a:rPr lang="el-GR" altLang="el-GR" sz="2800" u="sng" dirty="0">
                <a:effectLst>
                  <a:outerShdw blurRad="38100" dist="38100" dir="2700000" algn="tl">
                    <a:srgbClr val="000066"/>
                  </a:outerShdw>
                </a:effectLst>
              </a:rPr>
              <a:t>στον πυθμένα</a:t>
            </a:r>
          </a:p>
          <a:p>
            <a:pPr lvl="1" algn="just">
              <a:lnSpc>
                <a:spcPct val="115000"/>
              </a:lnSpc>
              <a:buFont typeface="Wingdings" panose="05000000000000000000" pitchFamily="2" charset="2"/>
              <a:buNone/>
            </a:pPr>
            <a:endParaRPr lang="el-GR" altLang="el-GR" sz="2000" dirty="0"/>
          </a:p>
          <a:p>
            <a:pPr lvl="1">
              <a:lnSpc>
                <a:spcPct val="115000"/>
              </a:lnSpc>
            </a:pPr>
            <a:r>
              <a:rPr lang="el-GR" altLang="el-GR" sz="2400" dirty="0"/>
              <a:t>Ύπ</a:t>
            </a:r>
            <a:r>
              <a:rPr lang="el-GR" altLang="el-GR" sz="2400" dirty="0">
                <a:cs typeface="Times New Roman" panose="02020603050405020304" pitchFamily="18" charset="0"/>
              </a:rPr>
              <a:t>αρξη ερυθρών, πυοσφαιρίων, μικροβίων</a:t>
            </a:r>
            <a:r>
              <a:rPr lang="el-GR" altLang="el-GR" sz="2400" dirty="0"/>
              <a:t>, </a:t>
            </a:r>
            <a:r>
              <a:rPr lang="el-GR" altLang="el-GR" sz="2400" dirty="0">
                <a:cs typeface="Times New Roman" panose="02020603050405020304" pitchFamily="18" charset="0"/>
              </a:rPr>
              <a:t> επιθηλιακών κυττάρων</a:t>
            </a:r>
            <a:r>
              <a:rPr lang="el-GR" altLang="el-GR" sz="2000" dirty="0">
                <a:cs typeface="Times New Roman" panose="02020603050405020304" pitchFamily="18" charset="0"/>
              </a:rPr>
              <a:t> </a:t>
            </a:r>
            <a:r>
              <a:rPr lang="el-GR" altLang="el-GR" sz="2000" dirty="0"/>
              <a:t> </a:t>
            </a:r>
          </a:p>
          <a:p>
            <a:pPr lvl="1" algn="just">
              <a:lnSpc>
                <a:spcPct val="115000"/>
              </a:lnSpc>
            </a:pPr>
            <a:endParaRPr lang="el-GR" altLang="el-GR" sz="2400" dirty="0"/>
          </a:p>
          <a:p>
            <a:pPr lvl="1" algn="just">
              <a:lnSpc>
                <a:spcPct val="115000"/>
              </a:lnSpc>
            </a:pPr>
            <a:r>
              <a:rPr lang="el-GR" altLang="el-GR" sz="2400" dirty="0"/>
              <a:t>Φ</a:t>
            </a:r>
            <a:r>
              <a:rPr lang="el-GR" altLang="el-GR" sz="2400" dirty="0">
                <a:cs typeface="Times New Roman" panose="02020603050405020304" pitchFamily="18" charset="0"/>
              </a:rPr>
              <a:t>υσιολογική καθίζηση </a:t>
            </a:r>
            <a:r>
              <a:rPr lang="el-GR" altLang="el-GR" sz="2400" dirty="0"/>
              <a:t>αλάτων</a:t>
            </a:r>
          </a:p>
          <a:p>
            <a:pPr lvl="2">
              <a:lnSpc>
                <a:spcPct val="205000"/>
              </a:lnSpc>
              <a:buFont typeface="Wingdings" panose="05000000000000000000" pitchFamily="2" charset="2"/>
              <a:buNone/>
            </a:pPr>
            <a:r>
              <a:rPr lang="el-GR" altLang="el-GR" sz="2000" dirty="0"/>
              <a:t>	</a:t>
            </a:r>
            <a:r>
              <a:rPr lang="el-GR" altLang="el-GR" sz="2000" dirty="0">
                <a:solidFill>
                  <a:srgbClr val="FF481D"/>
                </a:solidFill>
              </a:rPr>
              <a:t>*</a:t>
            </a:r>
            <a:r>
              <a:rPr lang="el-GR" altLang="el-GR" sz="2000" dirty="0"/>
              <a:t> </a:t>
            </a:r>
            <a:r>
              <a:rPr lang="el-GR" altLang="el-GR" sz="2000" dirty="0">
                <a:latin typeface="Arial Black" panose="020B0A04020102020204" pitchFamily="34" charset="0"/>
              </a:rPr>
              <a:t>Φωσφορικά</a:t>
            </a:r>
            <a:r>
              <a:rPr lang="el-GR" altLang="el-GR" sz="2000" dirty="0"/>
              <a:t>: </a:t>
            </a:r>
            <a:r>
              <a:rPr lang="el-GR" altLang="el-GR" sz="2000" dirty="0" err="1">
                <a:cs typeface="Times New Roman" panose="02020603050405020304" pitchFamily="18" charset="0"/>
              </a:rPr>
              <a:t>λευκο</a:t>
            </a:r>
            <a:r>
              <a:rPr lang="el-GR" altLang="el-GR" sz="2000" dirty="0" err="1">
                <a:solidFill>
                  <a:srgbClr val="FFFF99"/>
                </a:solidFill>
                <a:cs typeface="Times New Roman" panose="02020603050405020304" pitchFamily="18" charset="0"/>
              </a:rPr>
              <a:t>κίτρινο</a:t>
            </a:r>
            <a:r>
              <a:rPr lang="el-GR" altLang="el-GR" sz="2000" dirty="0">
                <a:solidFill>
                  <a:srgbClr val="FFFF99"/>
                </a:solidFill>
                <a:cs typeface="Times New Roman" panose="02020603050405020304" pitchFamily="18" charset="0"/>
              </a:rPr>
              <a:t> </a:t>
            </a:r>
            <a:r>
              <a:rPr lang="el-GR" altLang="el-GR" sz="2000" dirty="0"/>
              <a:t>ίζημα (</a:t>
            </a:r>
            <a:r>
              <a:rPr lang="el-GR" altLang="el-GR" sz="2000" dirty="0">
                <a:cs typeface="Times New Roman" panose="02020603050405020304" pitchFamily="18" charset="0"/>
              </a:rPr>
              <a:t>εξαφανίζεται </a:t>
            </a:r>
            <a:r>
              <a:rPr lang="el-GR" altLang="el-GR" sz="2000" dirty="0" err="1">
                <a:cs typeface="Times New Roman" panose="02020603050405020304" pitchFamily="18" charset="0"/>
              </a:rPr>
              <a:t>μέ</a:t>
            </a:r>
            <a:r>
              <a:rPr lang="el-GR" altLang="el-GR" sz="2000" dirty="0">
                <a:cs typeface="Times New Roman" panose="02020603050405020304" pitchFamily="18" charset="0"/>
              </a:rPr>
              <a:t> </a:t>
            </a:r>
            <a:r>
              <a:rPr lang="el-GR" altLang="el-GR" sz="2000" dirty="0" err="1">
                <a:cs typeface="Times New Roman" panose="02020603050405020304" pitchFamily="18" charset="0"/>
              </a:rPr>
              <a:t>οξίνιση</a:t>
            </a:r>
            <a:r>
              <a:rPr lang="el-GR" altLang="el-GR" sz="2000" dirty="0"/>
              <a:t>)</a:t>
            </a:r>
          </a:p>
          <a:p>
            <a:pPr lvl="2">
              <a:lnSpc>
                <a:spcPct val="115000"/>
              </a:lnSpc>
              <a:buFont typeface="Wingdings" panose="05000000000000000000" pitchFamily="2" charset="2"/>
              <a:buNone/>
            </a:pPr>
            <a:endParaRPr lang="el-GR" altLang="el-GR" sz="2000" dirty="0"/>
          </a:p>
          <a:p>
            <a:pPr lvl="2">
              <a:lnSpc>
                <a:spcPct val="115000"/>
              </a:lnSpc>
              <a:buFont typeface="Wingdings" panose="05000000000000000000" pitchFamily="2" charset="2"/>
              <a:buNone/>
            </a:pPr>
            <a:r>
              <a:rPr lang="el-GR" altLang="el-GR" sz="2000" dirty="0"/>
              <a:t>	</a:t>
            </a:r>
            <a:r>
              <a:rPr lang="el-GR" altLang="el-GR" sz="2000" dirty="0">
                <a:solidFill>
                  <a:srgbClr val="FF481D"/>
                </a:solidFill>
              </a:rPr>
              <a:t>*</a:t>
            </a:r>
            <a:r>
              <a:rPr lang="el-GR" altLang="el-GR" sz="2000" dirty="0"/>
              <a:t> </a:t>
            </a:r>
            <a:r>
              <a:rPr lang="el-GR" altLang="el-GR" sz="2000" dirty="0">
                <a:latin typeface="Arial Black" panose="020B0A04020102020204" pitchFamily="34" charset="0"/>
              </a:rPr>
              <a:t>Ουρικά</a:t>
            </a:r>
            <a:r>
              <a:rPr lang="el-GR" altLang="el-GR" sz="2000" dirty="0"/>
              <a:t>: </a:t>
            </a:r>
            <a:r>
              <a:rPr lang="el-GR" altLang="el-GR" sz="2000" dirty="0" err="1">
                <a:solidFill>
                  <a:srgbClr val="FFFF99"/>
                </a:solidFill>
                <a:cs typeface="Times New Roman" panose="02020603050405020304" pitchFamily="18" charset="0"/>
              </a:rPr>
              <a:t>κιτριν</a:t>
            </a:r>
            <a:r>
              <a:rPr lang="el-GR" altLang="el-GR" sz="2000" dirty="0" err="1">
                <a:solidFill>
                  <a:srgbClr val="FF481D"/>
                </a:solidFill>
                <a:cs typeface="Times New Roman" panose="02020603050405020304" pitchFamily="18" charset="0"/>
              </a:rPr>
              <a:t>έρυθρο</a:t>
            </a:r>
            <a:r>
              <a:rPr lang="el-GR" altLang="el-GR" sz="2000" dirty="0">
                <a:cs typeface="Times New Roman" panose="02020603050405020304" pitchFamily="18" charset="0"/>
              </a:rPr>
              <a:t> ή </a:t>
            </a:r>
            <a:r>
              <a:rPr lang="el-GR" altLang="el-GR" sz="2000" dirty="0">
                <a:solidFill>
                  <a:srgbClr val="FF481D"/>
                </a:solidFill>
                <a:cs typeface="Times New Roman" panose="02020603050405020304" pitchFamily="18" charset="0"/>
              </a:rPr>
              <a:t>ερυθρωπό</a:t>
            </a:r>
            <a:r>
              <a:rPr lang="el-GR" altLang="el-GR" sz="2000" dirty="0">
                <a:cs typeface="Times New Roman" panose="02020603050405020304" pitchFamily="18" charset="0"/>
              </a:rPr>
              <a:t> ίζημα </a:t>
            </a:r>
            <a:r>
              <a:rPr lang="el-GR" altLang="el-GR" sz="2000" dirty="0"/>
              <a:t>            			          (</a:t>
            </a:r>
            <a:r>
              <a:rPr lang="el-GR" altLang="el-GR" sz="2000" dirty="0">
                <a:cs typeface="Times New Roman" panose="02020603050405020304" pitchFamily="18" charset="0"/>
              </a:rPr>
              <a:t>εξαφανίζεται μετά ελαφρά θέρμανση</a:t>
            </a:r>
            <a:r>
              <a:rPr lang="el-GR" altLang="el-GR" sz="2000" dirty="0"/>
              <a:t>)</a:t>
            </a:r>
          </a:p>
          <a:p>
            <a:pPr lvl="1">
              <a:lnSpc>
                <a:spcPct val="115000"/>
              </a:lnSpc>
            </a:pPr>
            <a:endParaRPr lang="el-GR" altLang="el-GR" sz="2400" dirty="0"/>
          </a:p>
          <a:p>
            <a:pPr>
              <a:lnSpc>
                <a:spcPct val="115000"/>
              </a:lnSpc>
            </a:pPr>
            <a:endParaRPr lang="el-GR" altLang="el-GR" sz="2400" dirty="0"/>
          </a:p>
        </p:txBody>
      </p:sp>
      <p:sp>
        <p:nvSpPr>
          <p:cNvPr id="831492" name="Line 4"/>
          <p:cNvSpPr>
            <a:spLocks noChangeShapeType="1"/>
          </p:cNvSpPr>
          <p:nvPr/>
        </p:nvSpPr>
        <p:spPr bwMode="auto">
          <a:xfrm>
            <a:off x="0" y="981075"/>
            <a:ext cx="9144000"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0466" name="Rectangle 2"/>
          <p:cNvSpPr>
            <a:spLocks noGrp="1" noChangeArrowheads="1"/>
          </p:cNvSpPr>
          <p:nvPr>
            <p:ph type="title"/>
          </p:nvPr>
        </p:nvSpPr>
        <p:spPr/>
        <p:txBody>
          <a:bodyPr/>
          <a:lstStyle/>
          <a:p>
            <a:r>
              <a:rPr lang="el-GR" altLang="el-GR"/>
              <a:t>ΜΕΤΑΒΟΛΗ ΟΣΜΗΣ ΟΥΡΩΝ</a:t>
            </a:r>
          </a:p>
        </p:txBody>
      </p:sp>
      <p:sp>
        <p:nvSpPr>
          <p:cNvPr id="830467" name="Rectangle 3"/>
          <p:cNvSpPr>
            <a:spLocks noGrp="1" noChangeArrowheads="1"/>
          </p:cNvSpPr>
          <p:nvPr>
            <p:ph type="body" idx="1"/>
          </p:nvPr>
        </p:nvSpPr>
        <p:spPr>
          <a:xfrm>
            <a:off x="755650" y="1341438"/>
            <a:ext cx="7848600" cy="4943475"/>
          </a:xfrm>
          <a:ln/>
        </p:spPr>
        <p:txBody>
          <a:bodyPr/>
          <a:lstStyle/>
          <a:p>
            <a:pPr algn="just"/>
            <a:r>
              <a:rPr lang="el-GR" altLang="el-GR" sz="2800" dirty="0"/>
              <a:t>Ε</a:t>
            </a:r>
            <a:r>
              <a:rPr lang="el-GR" altLang="el-GR" sz="2800" dirty="0">
                <a:cs typeface="Times New Roman" panose="02020603050405020304" pitchFamily="18" charset="0"/>
              </a:rPr>
              <a:t>ρεθιστική οσμή αμμωνίας</a:t>
            </a:r>
            <a:endParaRPr lang="el-GR" altLang="el-GR" sz="2800" dirty="0"/>
          </a:p>
          <a:p>
            <a:pPr lvl="1" algn="just">
              <a:lnSpc>
                <a:spcPct val="105000"/>
              </a:lnSpc>
            </a:pPr>
            <a:r>
              <a:rPr lang="el-GR" altLang="el-GR" sz="2400" dirty="0" smtClean="0">
                <a:solidFill>
                  <a:srgbClr val="FFFF99"/>
                </a:solidFill>
                <a:cs typeface="Times New Roman" panose="02020603050405020304" pitchFamily="18" charset="0"/>
              </a:rPr>
              <a:t>Μικροβιακή </a:t>
            </a:r>
            <a:r>
              <a:rPr lang="el-GR" altLang="el-GR" sz="2400" dirty="0">
                <a:solidFill>
                  <a:srgbClr val="FFFF99"/>
                </a:solidFill>
                <a:cs typeface="Times New Roman" panose="02020603050405020304" pitchFamily="18" charset="0"/>
              </a:rPr>
              <a:t>μετατροπή ουρίας σε αμμωνία</a:t>
            </a:r>
            <a:endParaRPr lang="el-GR" altLang="el-GR" sz="2400" dirty="0">
              <a:solidFill>
                <a:srgbClr val="FFFF99"/>
              </a:solidFill>
            </a:endParaRPr>
          </a:p>
          <a:p>
            <a:pPr lvl="2" algn="just">
              <a:lnSpc>
                <a:spcPct val="115000"/>
              </a:lnSpc>
              <a:buFont typeface="Wingdings" panose="05000000000000000000" pitchFamily="2" charset="2"/>
              <a:buNone/>
            </a:pPr>
            <a:r>
              <a:rPr lang="el-GR" altLang="el-GR" sz="2000" dirty="0"/>
              <a:t>	παραμονή ούρων στο περιβάλλον ή στην κύστη  </a:t>
            </a:r>
          </a:p>
          <a:p>
            <a:pPr lvl="2" algn="just">
              <a:lnSpc>
                <a:spcPct val="35000"/>
              </a:lnSpc>
              <a:buFont typeface="Wingdings" panose="05000000000000000000" pitchFamily="2" charset="2"/>
              <a:buNone/>
            </a:pPr>
            <a:endParaRPr lang="el-GR" altLang="el-GR" sz="2000" dirty="0"/>
          </a:p>
          <a:p>
            <a:pPr algn="just">
              <a:lnSpc>
                <a:spcPct val="145000"/>
              </a:lnSpc>
            </a:pPr>
            <a:endParaRPr lang="el-GR" altLang="el-GR" sz="2800" dirty="0"/>
          </a:p>
          <a:p>
            <a:pPr algn="just"/>
            <a:r>
              <a:rPr lang="el-GR" altLang="el-GR" sz="2800" dirty="0"/>
              <a:t>Κ</a:t>
            </a:r>
            <a:r>
              <a:rPr lang="el-GR" altLang="el-GR" sz="2800" dirty="0">
                <a:cs typeface="Times New Roman" panose="02020603050405020304" pitchFamily="18" charset="0"/>
              </a:rPr>
              <a:t>οπρανώδη</a:t>
            </a:r>
            <a:r>
              <a:rPr lang="el-GR" altLang="el-GR" sz="2800" dirty="0"/>
              <a:t>ς</a:t>
            </a:r>
            <a:r>
              <a:rPr lang="el-GR" altLang="el-GR" sz="2800" dirty="0">
                <a:cs typeface="Times New Roman" panose="02020603050405020304" pitchFamily="18" charset="0"/>
              </a:rPr>
              <a:t> οσμή</a:t>
            </a:r>
            <a:r>
              <a:rPr lang="el-GR" altLang="el-GR" sz="2800" dirty="0"/>
              <a:t> (+ </a:t>
            </a:r>
            <a:r>
              <a:rPr lang="el-GR" altLang="el-GR" sz="2800" dirty="0" err="1">
                <a:cs typeface="Times New Roman" panose="02020603050405020304" pitchFamily="18" charset="0"/>
              </a:rPr>
              <a:t>πνευματουρία</a:t>
            </a:r>
            <a:r>
              <a:rPr lang="el-GR" altLang="el-GR" sz="2800" dirty="0"/>
              <a:t>)</a:t>
            </a:r>
            <a:r>
              <a:rPr lang="el-GR" altLang="el-GR" sz="2800" dirty="0">
                <a:cs typeface="Times New Roman" panose="02020603050405020304" pitchFamily="18" charset="0"/>
              </a:rPr>
              <a:t> </a:t>
            </a:r>
            <a:endParaRPr lang="el-GR" altLang="el-GR" sz="2800" dirty="0"/>
          </a:p>
          <a:p>
            <a:pPr lvl="1" algn="just">
              <a:lnSpc>
                <a:spcPct val="115000"/>
              </a:lnSpc>
            </a:pPr>
            <a:r>
              <a:rPr lang="el-GR" altLang="el-GR" sz="2400" dirty="0">
                <a:solidFill>
                  <a:srgbClr val="FFFF99"/>
                </a:solidFill>
              </a:rPr>
              <a:t>Ύπαρξη </a:t>
            </a:r>
            <a:r>
              <a:rPr lang="el-GR" altLang="el-GR" sz="2400" dirty="0">
                <a:solidFill>
                  <a:srgbClr val="FFFF99"/>
                </a:solidFill>
                <a:cs typeface="Times New Roman" panose="02020603050405020304" pitchFamily="18" charset="0"/>
              </a:rPr>
              <a:t>συριγγίου </a:t>
            </a:r>
            <a:r>
              <a:rPr lang="el-GR" altLang="el-GR" sz="2400" dirty="0">
                <a:solidFill>
                  <a:srgbClr val="FFFF99"/>
                </a:solidFill>
              </a:rPr>
              <a:t>με έντερο </a:t>
            </a:r>
          </a:p>
          <a:p>
            <a:pPr lvl="2" algn="just">
              <a:lnSpc>
                <a:spcPct val="115000"/>
              </a:lnSpc>
              <a:buFont typeface="Wingdings" panose="05000000000000000000" pitchFamily="2" charset="2"/>
              <a:buNone/>
            </a:pPr>
            <a:r>
              <a:rPr lang="el-GR" altLang="el-GR" sz="2000" dirty="0"/>
              <a:t>	</a:t>
            </a:r>
            <a:r>
              <a:rPr lang="el-GR" altLang="el-GR" sz="2000" dirty="0" err="1">
                <a:cs typeface="Times New Roman" panose="02020603050405020304" pitchFamily="18" charset="0"/>
              </a:rPr>
              <a:t>εκκολπωματίτιδα</a:t>
            </a:r>
            <a:r>
              <a:rPr lang="el-GR" altLang="el-GR" sz="2000" dirty="0"/>
              <a:t>, </a:t>
            </a:r>
            <a:r>
              <a:rPr lang="el-GR" altLang="el-GR" sz="2000" dirty="0">
                <a:cs typeface="Times New Roman" panose="02020603050405020304" pitchFamily="18" charset="0"/>
              </a:rPr>
              <a:t> καρκίνο</a:t>
            </a:r>
            <a:r>
              <a:rPr lang="el-GR" altLang="el-GR" sz="2000" dirty="0"/>
              <a:t>ς</a:t>
            </a:r>
            <a:r>
              <a:rPr lang="el-GR" altLang="el-GR" sz="2000" dirty="0">
                <a:cs typeface="Times New Roman" panose="02020603050405020304" pitchFamily="18" charset="0"/>
              </a:rPr>
              <a:t> ορθού</a:t>
            </a:r>
            <a:r>
              <a:rPr lang="el-GR" altLang="el-GR" sz="2000" dirty="0"/>
              <a:t>, </a:t>
            </a:r>
            <a:r>
              <a:rPr lang="el-GR" altLang="el-GR" sz="2000" dirty="0">
                <a:cs typeface="Times New Roman" panose="02020603050405020304" pitchFamily="18" charset="0"/>
              </a:rPr>
              <a:t>ν</a:t>
            </a:r>
            <a:r>
              <a:rPr lang="el-GR" altLang="el-GR" sz="2000" dirty="0"/>
              <a:t>.</a:t>
            </a:r>
            <a:r>
              <a:rPr lang="el-GR" altLang="el-GR" sz="2000" dirty="0">
                <a:cs typeface="Times New Roman" panose="02020603050405020304" pitchFamily="18" charset="0"/>
              </a:rPr>
              <a:t> </a:t>
            </a:r>
            <a:r>
              <a:rPr lang="el-GR" altLang="el-GR" sz="2000" dirty="0" err="1">
                <a:cs typeface="Times New Roman" panose="02020603050405020304" pitchFamily="18" charset="0"/>
              </a:rPr>
              <a:t>Crohn</a:t>
            </a:r>
            <a:endParaRPr lang="el-GR" altLang="el-GR" sz="2000" dirty="0"/>
          </a:p>
          <a:p>
            <a:pPr lvl="2" algn="just">
              <a:lnSpc>
                <a:spcPct val="35000"/>
              </a:lnSpc>
              <a:buFont typeface="Wingdings" panose="05000000000000000000" pitchFamily="2" charset="2"/>
              <a:buNone/>
            </a:pPr>
            <a:r>
              <a:rPr lang="el-GR" altLang="el-GR" sz="2000" dirty="0">
                <a:cs typeface="Times New Roman" panose="02020603050405020304" pitchFamily="18" charset="0"/>
              </a:rPr>
              <a:t> </a:t>
            </a:r>
            <a:r>
              <a:rPr lang="el-GR" altLang="el-GR" sz="2000" dirty="0"/>
              <a:t> </a:t>
            </a:r>
          </a:p>
          <a:p>
            <a:endParaRPr lang="el-GR" altLang="el-GR" sz="2800" dirty="0"/>
          </a:p>
          <a:p>
            <a:r>
              <a:rPr lang="el-GR" altLang="el-GR" sz="2800" dirty="0"/>
              <a:t>Α</a:t>
            </a:r>
            <a:r>
              <a:rPr lang="el-GR" altLang="el-GR" sz="2800" dirty="0">
                <a:cs typeface="Times New Roman" panose="02020603050405020304" pitchFamily="18" charset="0"/>
              </a:rPr>
              <a:t>ρωματική οσμή (από τροφές)</a:t>
            </a:r>
            <a:endParaRPr lang="el-GR" altLang="el-GR" sz="2800" dirty="0"/>
          </a:p>
          <a:p>
            <a:pPr lvl="1">
              <a:lnSpc>
                <a:spcPct val="125000"/>
              </a:lnSpc>
            </a:pPr>
            <a:r>
              <a:rPr lang="el-GR" altLang="el-GR" sz="2400" dirty="0"/>
              <a:t> </a:t>
            </a:r>
            <a:r>
              <a:rPr lang="el-GR" altLang="el-GR" sz="2400" dirty="0">
                <a:solidFill>
                  <a:srgbClr val="FFFF99"/>
                </a:solidFill>
              </a:rPr>
              <a:t>Κ</a:t>
            </a:r>
            <a:r>
              <a:rPr lang="el-GR" altLang="el-GR" sz="2400" dirty="0">
                <a:solidFill>
                  <a:srgbClr val="FFFF99"/>
                </a:solidFill>
                <a:cs typeface="Times New Roman" panose="02020603050405020304" pitchFamily="18" charset="0"/>
              </a:rPr>
              <a:t>αφές</a:t>
            </a:r>
            <a:r>
              <a:rPr lang="el-GR" altLang="el-GR" sz="2400" dirty="0">
                <a:solidFill>
                  <a:srgbClr val="FFFF99"/>
                </a:solidFill>
              </a:rPr>
              <a:t>, </a:t>
            </a:r>
            <a:r>
              <a:rPr lang="el-GR" altLang="el-GR" sz="2400" dirty="0">
                <a:solidFill>
                  <a:srgbClr val="FFFF99"/>
                </a:solidFill>
                <a:cs typeface="Times New Roman" panose="02020603050405020304" pitchFamily="18" charset="0"/>
              </a:rPr>
              <a:t>σπαράγγια, κρεμμύδια κ.ά</a:t>
            </a:r>
            <a:r>
              <a:rPr lang="el-GR" altLang="el-GR" sz="2400" dirty="0">
                <a:solidFill>
                  <a:srgbClr val="FFFF99"/>
                </a:solidFill>
              </a:rPr>
              <a:t>.</a:t>
            </a:r>
          </a:p>
        </p:txBody>
      </p:sp>
      <p:sp>
        <p:nvSpPr>
          <p:cNvPr id="830468" name="Line 4"/>
          <p:cNvSpPr>
            <a:spLocks noChangeShapeType="1"/>
          </p:cNvSpPr>
          <p:nvPr/>
        </p:nvSpPr>
        <p:spPr bwMode="auto">
          <a:xfrm>
            <a:off x="0" y="981075"/>
            <a:ext cx="9144000"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2514" name="Rectangle 2"/>
          <p:cNvSpPr>
            <a:spLocks noGrp="1" noChangeArrowheads="1"/>
          </p:cNvSpPr>
          <p:nvPr>
            <p:ph type="title"/>
          </p:nvPr>
        </p:nvSpPr>
        <p:spPr/>
        <p:txBody>
          <a:bodyPr/>
          <a:lstStyle/>
          <a:p>
            <a:r>
              <a:rPr lang="el-GR" altLang="el-GR" sz="3300"/>
              <a:t>ΜΕΤΑΒΟΛΗ ΧΡΩΜΑΤΟΣ ΟΥΡΩΝ </a:t>
            </a:r>
          </a:p>
        </p:txBody>
      </p:sp>
      <p:sp>
        <p:nvSpPr>
          <p:cNvPr id="832515" name="Rectangle 3"/>
          <p:cNvSpPr>
            <a:spLocks noGrp="1" noChangeArrowheads="1"/>
          </p:cNvSpPr>
          <p:nvPr>
            <p:ph type="body" idx="1"/>
          </p:nvPr>
        </p:nvSpPr>
        <p:spPr>
          <a:xfrm>
            <a:off x="611188" y="1268413"/>
            <a:ext cx="8008937" cy="5764212"/>
          </a:xfrm>
          <a:ln/>
        </p:spPr>
        <p:txBody>
          <a:bodyPr/>
          <a:lstStyle/>
          <a:p>
            <a:pPr algn="just">
              <a:lnSpc>
                <a:spcPct val="115000"/>
              </a:lnSpc>
            </a:pPr>
            <a:r>
              <a:rPr lang="el-GR" altLang="el-GR" sz="3200">
                <a:latin typeface="Arial Narrow" panose="020B0606020202030204" pitchFamily="34" charset="0"/>
                <a:cs typeface="Times New Roman" panose="02020603050405020304" pitchFamily="18" charset="0"/>
              </a:rPr>
              <a:t>Αποχρωματισμός</a:t>
            </a:r>
            <a:endParaRPr lang="el-GR" altLang="el-GR" sz="3200">
              <a:latin typeface="Arial Narrow" panose="020B0606020202030204" pitchFamily="34" charset="0"/>
            </a:endParaRPr>
          </a:p>
          <a:p>
            <a:pPr lvl="1" algn="just">
              <a:lnSpc>
                <a:spcPct val="135000"/>
              </a:lnSpc>
            </a:pPr>
            <a:r>
              <a:rPr lang="el-GR" altLang="el-GR" sz="2800">
                <a:solidFill>
                  <a:schemeClr val="tx2"/>
                </a:solidFill>
                <a:latin typeface="Arial Narrow" panose="020B0606020202030204" pitchFamily="34" charset="0"/>
                <a:cs typeface="Times New Roman" panose="02020603050405020304" pitchFamily="18" charset="0"/>
              </a:rPr>
              <a:t>Ελαττωμένη ποσότητα χρωστικών</a:t>
            </a:r>
            <a:r>
              <a:rPr lang="el-GR" altLang="el-GR" sz="2800">
                <a:solidFill>
                  <a:schemeClr val="accent1"/>
                </a:solidFill>
                <a:latin typeface="Arial Narrow" panose="020B0606020202030204" pitchFamily="34" charset="0"/>
                <a:cs typeface="Times New Roman" panose="02020603050405020304" pitchFamily="18" charset="0"/>
              </a:rPr>
              <a:t> </a:t>
            </a:r>
            <a:endParaRPr lang="el-GR" altLang="el-GR" sz="2800">
              <a:solidFill>
                <a:schemeClr val="accent1"/>
              </a:solidFill>
              <a:latin typeface="Arial Narrow" panose="020B0606020202030204" pitchFamily="34" charset="0"/>
            </a:endParaRPr>
          </a:p>
          <a:p>
            <a:pPr lvl="2" algn="just">
              <a:lnSpc>
                <a:spcPct val="145000"/>
              </a:lnSpc>
            </a:pPr>
            <a:r>
              <a:rPr lang="el-GR" altLang="el-GR" sz="2400">
                <a:latin typeface="Arial Narrow" panose="020B0606020202030204" pitchFamily="34" charset="0"/>
              </a:rPr>
              <a:t>ΧΝΑ, αδυναμία συμπύκνωσης, πολυουρία</a:t>
            </a:r>
          </a:p>
          <a:p>
            <a:pPr lvl="1" algn="just">
              <a:lnSpc>
                <a:spcPct val="35000"/>
              </a:lnSpc>
            </a:pPr>
            <a:endParaRPr lang="el-GR" altLang="el-GR">
              <a:solidFill>
                <a:schemeClr val="tx2"/>
              </a:solidFill>
              <a:latin typeface="Arial Narrow" panose="020B0606020202030204" pitchFamily="34" charset="0"/>
            </a:endParaRPr>
          </a:p>
          <a:p>
            <a:pPr lvl="1" algn="just">
              <a:lnSpc>
                <a:spcPct val="115000"/>
              </a:lnSpc>
            </a:pPr>
            <a:r>
              <a:rPr lang="el-GR" altLang="el-GR">
                <a:solidFill>
                  <a:schemeClr val="tx2"/>
                </a:solidFill>
                <a:latin typeface="Arial Narrow" panose="020B0606020202030204" pitchFamily="34" charset="0"/>
              </a:rPr>
              <a:t>Α</a:t>
            </a:r>
            <a:r>
              <a:rPr lang="el-GR" altLang="el-GR">
                <a:solidFill>
                  <a:schemeClr val="tx2"/>
                </a:solidFill>
                <a:latin typeface="Arial Narrow" panose="020B0606020202030204" pitchFamily="34" charset="0"/>
                <a:cs typeface="Times New Roman" panose="02020603050405020304" pitchFamily="18" charset="0"/>
              </a:rPr>
              <a:t>ναστολή</a:t>
            </a:r>
            <a:r>
              <a:rPr lang="el-GR" altLang="el-GR">
                <a:solidFill>
                  <a:schemeClr val="tx2"/>
                </a:solidFill>
                <a:latin typeface="Arial Narrow" panose="020B0606020202030204" pitchFamily="34" charset="0"/>
              </a:rPr>
              <a:t> </a:t>
            </a:r>
            <a:r>
              <a:rPr lang="el-GR" altLang="el-GR">
                <a:solidFill>
                  <a:schemeClr val="tx2"/>
                </a:solidFill>
                <a:latin typeface="Arial Narrow" panose="020B0606020202030204" pitchFamily="34" charset="0"/>
                <a:cs typeface="Times New Roman" panose="02020603050405020304" pitchFamily="18" charset="0"/>
              </a:rPr>
              <a:t> οξείδωσης χρωστικών</a:t>
            </a:r>
          </a:p>
          <a:p>
            <a:pPr lvl="2" algn="just">
              <a:lnSpc>
                <a:spcPct val="115000"/>
              </a:lnSpc>
            </a:pPr>
            <a:r>
              <a:rPr lang="el-GR" altLang="el-GR" sz="2400">
                <a:latin typeface="Arial Narrow" panose="020B0606020202030204" pitchFamily="34" charset="0"/>
              </a:rPr>
              <a:t>Αλκαλικά η ουδέτερης αντίδρασης ούρα </a:t>
            </a:r>
            <a:endParaRPr lang="el-GR" altLang="el-GR" sz="2400">
              <a:latin typeface="Arial Narrow" panose="020B0606020202030204" pitchFamily="34" charset="0"/>
              <a:cs typeface="Times New Roman" panose="02020603050405020304" pitchFamily="18" charset="0"/>
            </a:endParaRPr>
          </a:p>
          <a:p>
            <a:pPr algn="just">
              <a:lnSpc>
                <a:spcPct val="115000"/>
              </a:lnSpc>
            </a:pPr>
            <a:endParaRPr lang="el-GR" altLang="el-GR" sz="2800">
              <a:solidFill>
                <a:schemeClr val="tx2"/>
              </a:solidFill>
              <a:latin typeface="Arial Narrow" panose="020B0606020202030204" pitchFamily="34" charset="0"/>
              <a:cs typeface="Times New Roman" panose="02020603050405020304" pitchFamily="18" charset="0"/>
            </a:endParaRPr>
          </a:p>
          <a:p>
            <a:pPr algn="just">
              <a:lnSpc>
                <a:spcPct val="115000"/>
              </a:lnSpc>
            </a:pPr>
            <a:r>
              <a:rPr lang="el-GR" altLang="el-GR" sz="3200">
                <a:latin typeface="Arial Narrow" panose="020B0606020202030204" pitchFamily="34" charset="0"/>
                <a:cs typeface="Times New Roman" panose="02020603050405020304" pitchFamily="18" charset="0"/>
              </a:rPr>
              <a:t>Αύξηση φυσιολογικού χρωματισμού</a:t>
            </a:r>
          </a:p>
          <a:p>
            <a:pPr lvl="2" algn="just">
              <a:lnSpc>
                <a:spcPct val="115000"/>
              </a:lnSpc>
            </a:pPr>
            <a:r>
              <a:rPr lang="el-GR" altLang="el-GR" sz="2000">
                <a:latin typeface="Arial Narrow" panose="020B0606020202030204" pitchFamily="34" charset="0"/>
              </a:rPr>
              <a:t>Έκθεση στο φως, οξειδωτικές ουσίες.</a:t>
            </a:r>
          </a:p>
          <a:p>
            <a:pPr lvl="2" algn="just">
              <a:lnSpc>
                <a:spcPct val="115000"/>
              </a:lnSpc>
              <a:buFont typeface="Wingdings" panose="05000000000000000000" pitchFamily="2" charset="2"/>
              <a:buNone/>
            </a:pPr>
            <a:r>
              <a:rPr lang="el-GR" altLang="el-GR" sz="2400">
                <a:latin typeface="Arial Narrow" panose="020B0606020202030204" pitchFamily="34" charset="0"/>
              </a:rPr>
              <a:t> 	 </a:t>
            </a:r>
          </a:p>
          <a:p>
            <a:pPr lvl="2" algn="just">
              <a:lnSpc>
                <a:spcPct val="115000"/>
              </a:lnSpc>
              <a:buFont typeface="Wingdings" panose="05000000000000000000" pitchFamily="2" charset="2"/>
              <a:buNone/>
            </a:pPr>
            <a:r>
              <a:rPr lang="el-GR" altLang="el-GR" sz="2400">
                <a:latin typeface="Arial Narrow" panose="020B0606020202030204" pitchFamily="34" charset="0"/>
              </a:rPr>
              <a:t>  </a:t>
            </a:r>
          </a:p>
        </p:txBody>
      </p:sp>
      <p:sp>
        <p:nvSpPr>
          <p:cNvPr id="832516" name="Line 4"/>
          <p:cNvSpPr>
            <a:spLocks noChangeShapeType="1"/>
          </p:cNvSpPr>
          <p:nvPr/>
        </p:nvSpPr>
        <p:spPr bwMode="auto">
          <a:xfrm>
            <a:off x="0" y="981075"/>
            <a:ext cx="9144000"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3538" name="Rectangle 2"/>
          <p:cNvSpPr>
            <a:spLocks noGrp="1" noChangeArrowheads="1"/>
          </p:cNvSpPr>
          <p:nvPr>
            <p:ph type="title"/>
          </p:nvPr>
        </p:nvSpPr>
        <p:spPr>
          <a:xfrm>
            <a:off x="76200" y="76200"/>
            <a:ext cx="8839200" cy="838200"/>
          </a:xfrm>
        </p:spPr>
        <p:txBody>
          <a:bodyPr/>
          <a:lstStyle/>
          <a:p>
            <a:r>
              <a:rPr lang="el-GR" altLang="el-GR"/>
              <a:t>ΜΕΤΑΒΟΛΗ ΧΡΩΜΑΤΟΣ ΟΥΡΩΝ</a:t>
            </a:r>
          </a:p>
        </p:txBody>
      </p:sp>
      <p:sp>
        <p:nvSpPr>
          <p:cNvPr id="833539" name="Rectangle 3"/>
          <p:cNvSpPr>
            <a:spLocks noGrp="1" noChangeArrowheads="1"/>
          </p:cNvSpPr>
          <p:nvPr>
            <p:ph type="body" idx="1"/>
          </p:nvPr>
        </p:nvSpPr>
        <p:spPr>
          <a:xfrm>
            <a:off x="611188" y="990600"/>
            <a:ext cx="8377237" cy="5677323"/>
          </a:xfrm>
          <a:ln w="12700">
            <a:solidFill>
              <a:srgbClr val="FF9900"/>
            </a:solidFill>
            <a:miter lim="800000"/>
            <a:headEnd/>
            <a:tailEnd/>
          </a:ln>
        </p:spPr>
        <p:txBody>
          <a:bodyPr/>
          <a:lstStyle/>
          <a:p>
            <a:pPr algn="just">
              <a:lnSpc>
                <a:spcPct val="65000"/>
              </a:lnSpc>
            </a:pPr>
            <a:endParaRPr lang="el-GR" altLang="el-GR" sz="1000" dirty="0">
              <a:latin typeface="Arial Narrow" panose="020B0606020202030204" pitchFamily="34" charset="0"/>
            </a:endParaRPr>
          </a:p>
          <a:p>
            <a:pPr algn="just">
              <a:lnSpc>
                <a:spcPct val="65000"/>
              </a:lnSpc>
            </a:pPr>
            <a:r>
              <a:rPr lang="el-GR" altLang="el-GR" sz="2800" dirty="0">
                <a:solidFill>
                  <a:schemeClr val="tx2">
                    <a:lumMod val="60000"/>
                    <a:lumOff val="40000"/>
                  </a:schemeClr>
                </a:solidFill>
                <a:latin typeface="Arial Narrow" panose="020B0606020202030204" pitchFamily="34" charset="0"/>
                <a:cs typeface="Times New Roman" panose="02020603050405020304" pitchFamily="18" charset="0"/>
              </a:rPr>
              <a:t>Σκούρο κίτρινο ή ερυθροκίτρινο χρώμα</a:t>
            </a:r>
            <a:r>
              <a:rPr lang="el-GR" altLang="el-GR" sz="2400" dirty="0">
                <a:solidFill>
                  <a:schemeClr val="tx2">
                    <a:lumMod val="60000"/>
                    <a:lumOff val="40000"/>
                  </a:schemeClr>
                </a:solidFill>
                <a:latin typeface="Arial Narrow" panose="020B0606020202030204" pitchFamily="34" charset="0"/>
                <a:cs typeface="Times New Roman" panose="02020603050405020304" pitchFamily="18" charset="0"/>
              </a:rPr>
              <a:t> </a:t>
            </a:r>
            <a:endParaRPr lang="el-GR" altLang="el-GR" sz="2400" dirty="0">
              <a:solidFill>
                <a:schemeClr val="tx2">
                  <a:lumMod val="60000"/>
                  <a:lumOff val="40000"/>
                </a:schemeClr>
              </a:solidFill>
              <a:latin typeface="Arial Narrow" panose="020B0606020202030204" pitchFamily="34" charset="0"/>
            </a:endParaRPr>
          </a:p>
          <a:p>
            <a:pPr algn="just">
              <a:lnSpc>
                <a:spcPct val="95000"/>
              </a:lnSpc>
              <a:buFont typeface="Wingdings" panose="05000000000000000000" pitchFamily="2" charset="2"/>
              <a:buNone/>
            </a:pPr>
            <a:r>
              <a:rPr lang="el-GR" altLang="el-GR" sz="2400" dirty="0">
                <a:solidFill>
                  <a:schemeClr val="tx2">
                    <a:lumMod val="60000"/>
                    <a:lumOff val="40000"/>
                  </a:schemeClr>
                </a:solidFill>
                <a:latin typeface="Arial Narrow" panose="020B0606020202030204" pitchFamily="34" charset="0"/>
              </a:rPr>
              <a:t>     - </a:t>
            </a:r>
            <a:r>
              <a:rPr lang="el-GR" altLang="el-GR" sz="2000" dirty="0">
                <a:solidFill>
                  <a:schemeClr val="tx2">
                    <a:lumMod val="60000"/>
                    <a:lumOff val="40000"/>
                  </a:schemeClr>
                </a:solidFill>
                <a:latin typeface="Arial Narrow" panose="020B0606020202030204" pitchFamily="34" charset="0"/>
              </a:rPr>
              <a:t>Πρώτα πρωινά ούρα, αφυδάτωση   </a:t>
            </a:r>
          </a:p>
          <a:p>
            <a:pPr algn="just">
              <a:lnSpc>
                <a:spcPct val="65000"/>
              </a:lnSpc>
            </a:pPr>
            <a:endParaRPr lang="el-GR" altLang="el-GR" sz="2800" dirty="0">
              <a:solidFill>
                <a:schemeClr val="tx2">
                  <a:lumMod val="60000"/>
                  <a:lumOff val="40000"/>
                </a:schemeClr>
              </a:solidFill>
              <a:latin typeface="Arial Narrow" panose="020B0606020202030204" pitchFamily="34" charset="0"/>
            </a:endParaRPr>
          </a:p>
          <a:p>
            <a:pPr algn="just">
              <a:lnSpc>
                <a:spcPct val="15000"/>
              </a:lnSpc>
            </a:pPr>
            <a:endParaRPr lang="el-GR" altLang="el-GR" sz="2800" dirty="0">
              <a:solidFill>
                <a:schemeClr val="tx2"/>
              </a:solidFill>
              <a:latin typeface="Arial Narrow" panose="020B0606020202030204" pitchFamily="34" charset="0"/>
              <a:cs typeface="Times New Roman" panose="02020603050405020304" pitchFamily="18" charset="0"/>
            </a:endParaRPr>
          </a:p>
          <a:p>
            <a:pPr algn="just">
              <a:lnSpc>
                <a:spcPct val="65000"/>
              </a:lnSpc>
            </a:pPr>
            <a:r>
              <a:rPr lang="el-GR" altLang="el-GR" sz="2800" dirty="0">
                <a:solidFill>
                  <a:schemeClr val="accent1">
                    <a:lumMod val="75000"/>
                  </a:schemeClr>
                </a:solidFill>
                <a:latin typeface="Arial Narrow" panose="020B0606020202030204" pitchFamily="34" charset="0"/>
                <a:cs typeface="Times New Roman" panose="02020603050405020304" pitchFamily="18" charset="0"/>
              </a:rPr>
              <a:t>Σκοτεινό καστανό</a:t>
            </a:r>
            <a:r>
              <a:rPr lang="el-GR" altLang="el-GR" sz="2800" dirty="0">
                <a:solidFill>
                  <a:schemeClr val="tx2"/>
                </a:solidFill>
                <a:latin typeface="Arial Narrow" panose="020B0606020202030204" pitchFamily="34" charset="0"/>
                <a:cs typeface="Times New Roman" panose="02020603050405020304" pitchFamily="18" charset="0"/>
              </a:rPr>
              <a:t> </a:t>
            </a:r>
            <a:r>
              <a:rPr lang="el-GR" altLang="el-GR" sz="2800" dirty="0">
                <a:solidFill>
                  <a:schemeClr val="bg1">
                    <a:lumMod val="65000"/>
                    <a:lumOff val="35000"/>
                  </a:schemeClr>
                </a:solidFill>
                <a:latin typeface="Arial Narrow" panose="020B0606020202030204" pitchFamily="34" charset="0"/>
                <a:cs typeface="Times New Roman" panose="02020603050405020304" pitchFamily="18" charset="0"/>
              </a:rPr>
              <a:t>ή μαύρο χρώμα </a:t>
            </a:r>
          </a:p>
          <a:p>
            <a:pPr lvl="1" algn="just">
              <a:lnSpc>
                <a:spcPct val="105000"/>
              </a:lnSpc>
              <a:buFont typeface="Wingdings" panose="05000000000000000000" pitchFamily="2" charset="2"/>
              <a:buNone/>
            </a:pPr>
            <a:r>
              <a:rPr lang="el-GR" altLang="el-GR" sz="2000" dirty="0">
                <a:solidFill>
                  <a:schemeClr val="accent1">
                    <a:lumMod val="75000"/>
                  </a:schemeClr>
                </a:solidFill>
                <a:latin typeface="Arial Narrow" panose="020B0606020202030204" pitchFamily="34" charset="0"/>
              </a:rPr>
              <a:t>- </a:t>
            </a:r>
            <a:r>
              <a:rPr lang="el-GR" altLang="el-GR" sz="2000" dirty="0" err="1">
                <a:solidFill>
                  <a:schemeClr val="accent1">
                    <a:lumMod val="75000"/>
                  </a:schemeClr>
                </a:solidFill>
                <a:latin typeface="Arial Narrow" panose="020B0606020202030204" pitchFamily="34" charset="0"/>
              </a:rPr>
              <a:t>Ο</a:t>
            </a:r>
            <a:r>
              <a:rPr lang="el-GR" altLang="el-GR" sz="2000" dirty="0" err="1">
                <a:solidFill>
                  <a:schemeClr val="accent1">
                    <a:lumMod val="75000"/>
                  </a:schemeClr>
                </a:solidFill>
                <a:latin typeface="Arial Narrow" panose="020B0606020202030204" pitchFamily="34" charset="0"/>
                <a:cs typeface="Times New Roman" panose="02020603050405020304" pitchFamily="18" charset="0"/>
              </a:rPr>
              <a:t>μογεντισικό</a:t>
            </a:r>
            <a:r>
              <a:rPr lang="el-GR" altLang="el-GR" sz="2000" dirty="0">
                <a:solidFill>
                  <a:schemeClr val="accent1">
                    <a:lumMod val="75000"/>
                  </a:schemeClr>
                </a:solidFill>
                <a:latin typeface="Arial Narrow" panose="020B0606020202030204" pitchFamily="34" charset="0"/>
                <a:cs typeface="Times New Roman" panose="02020603050405020304" pitchFamily="18" charset="0"/>
              </a:rPr>
              <a:t> οξύ </a:t>
            </a:r>
            <a:r>
              <a:rPr lang="el-GR" altLang="el-GR" sz="2000" dirty="0">
                <a:solidFill>
                  <a:schemeClr val="accent1">
                    <a:lumMod val="75000"/>
                  </a:schemeClr>
                </a:solidFill>
                <a:latin typeface="Arial Narrow" panose="020B0606020202030204" pitchFamily="34" charset="0"/>
              </a:rPr>
              <a:t>σε</a:t>
            </a:r>
            <a:r>
              <a:rPr lang="el-GR" altLang="el-GR" sz="2000" dirty="0">
                <a:solidFill>
                  <a:schemeClr val="accent1">
                    <a:lumMod val="75000"/>
                  </a:schemeClr>
                </a:solidFill>
                <a:latin typeface="Arial Narrow" panose="020B0606020202030204" pitchFamily="34" charset="0"/>
                <a:cs typeface="Times New Roman" panose="02020603050405020304" pitchFamily="18" charset="0"/>
              </a:rPr>
              <a:t> </a:t>
            </a:r>
            <a:r>
              <a:rPr lang="el-GR" altLang="el-GR" sz="2000" dirty="0" err="1">
                <a:solidFill>
                  <a:schemeClr val="accent1">
                    <a:lumMod val="75000"/>
                  </a:schemeClr>
                </a:solidFill>
                <a:latin typeface="Arial Narrow" panose="020B0606020202030204" pitchFamily="34" charset="0"/>
                <a:cs typeface="Times New Roman" panose="02020603050405020304" pitchFamily="18" charset="0"/>
              </a:rPr>
              <a:t>αλκαπτονουρία</a:t>
            </a:r>
            <a:r>
              <a:rPr lang="el-GR" altLang="el-GR" sz="2000" dirty="0">
                <a:latin typeface="Arial Narrow" panose="020B0606020202030204" pitchFamily="34" charset="0"/>
              </a:rPr>
              <a:t>, </a:t>
            </a:r>
            <a:r>
              <a:rPr lang="el-GR" altLang="el-GR" sz="2000" dirty="0">
                <a:solidFill>
                  <a:schemeClr val="bg1">
                    <a:lumMod val="65000"/>
                    <a:lumOff val="35000"/>
                  </a:schemeClr>
                </a:solidFill>
                <a:latin typeface="Arial Narrow" panose="020B0606020202030204" pitchFamily="34" charset="0"/>
                <a:cs typeface="Times New Roman" panose="02020603050405020304" pitchFamily="18" charset="0"/>
              </a:rPr>
              <a:t>μελανίνη</a:t>
            </a:r>
            <a:r>
              <a:rPr lang="el-GR" altLang="el-GR" sz="2000" dirty="0">
                <a:solidFill>
                  <a:schemeClr val="bg1">
                    <a:lumMod val="65000"/>
                    <a:lumOff val="35000"/>
                  </a:schemeClr>
                </a:solidFill>
                <a:latin typeface="Arial Narrow" panose="020B0606020202030204" pitchFamily="34" charset="0"/>
              </a:rPr>
              <a:t> σε μελάνωμα  </a:t>
            </a:r>
          </a:p>
          <a:p>
            <a:pPr algn="just">
              <a:lnSpc>
                <a:spcPct val="65000"/>
              </a:lnSpc>
            </a:pPr>
            <a:endParaRPr lang="el-GR" altLang="el-GR" sz="2000" dirty="0">
              <a:solidFill>
                <a:schemeClr val="tx2"/>
              </a:solidFill>
              <a:latin typeface="Arial Narrow" panose="020B0606020202030204" pitchFamily="34" charset="0"/>
            </a:endParaRPr>
          </a:p>
          <a:p>
            <a:pPr algn="just">
              <a:lnSpc>
                <a:spcPct val="35000"/>
              </a:lnSpc>
            </a:pPr>
            <a:endParaRPr lang="el-GR" altLang="el-GR" sz="2800" dirty="0">
              <a:solidFill>
                <a:schemeClr val="tx2"/>
              </a:solidFill>
              <a:latin typeface="Arial Narrow" panose="020B0606020202030204" pitchFamily="34" charset="0"/>
              <a:cs typeface="Times New Roman" panose="02020603050405020304" pitchFamily="18" charset="0"/>
            </a:endParaRPr>
          </a:p>
          <a:p>
            <a:pPr algn="just">
              <a:lnSpc>
                <a:spcPct val="65000"/>
              </a:lnSpc>
            </a:pPr>
            <a:r>
              <a:rPr lang="el-GR" altLang="el-GR" sz="2800" dirty="0">
                <a:solidFill>
                  <a:schemeClr val="accent5">
                    <a:lumMod val="75000"/>
                  </a:schemeClr>
                </a:solidFill>
                <a:latin typeface="Arial Narrow" panose="020B0606020202030204" pitchFamily="34" charset="0"/>
                <a:cs typeface="Times New Roman" panose="02020603050405020304" pitchFamily="18" charset="0"/>
              </a:rPr>
              <a:t>Σκούρο πορτοκαλί χρώμα (σαν κονιάκ)</a:t>
            </a:r>
          </a:p>
          <a:p>
            <a:pPr lvl="1" algn="just">
              <a:lnSpc>
                <a:spcPct val="125000"/>
              </a:lnSpc>
              <a:buFont typeface="Wingdings" panose="05000000000000000000" pitchFamily="2" charset="2"/>
              <a:buNone/>
            </a:pPr>
            <a:r>
              <a:rPr lang="el-GR" altLang="el-GR" sz="1800" dirty="0">
                <a:solidFill>
                  <a:schemeClr val="accent5">
                    <a:lumMod val="75000"/>
                  </a:schemeClr>
                </a:solidFill>
                <a:latin typeface="Arial Narrow" panose="020B0606020202030204" pitchFamily="34" charset="0"/>
                <a:cs typeface="Times New Roman" panose="02020603050405020304" pitchFamily="18" charset="0"/>
              </a:rPr>
              <a:t> - </a:t>
            </a:r>
            <a:r>
              <a:rPr lang="el-GR" altLang="el-GR" sz="2000" dirty="0" err="1">
                <a:solidFill>
                  <a:schemeClr val="accent5">
                    <a:lumMod val="75000"/>
                  </a:schemeClr>
                </a:solidFill>
                <a:latin typeface="Arial Narrow" panose="020B0606020202030204" pitchFamily="34" charset="0"/>
              </a:rPr>
              <a:t>Χ</a:t>
            </a:r>
            <a:r>
              <a:rPr lang="el-GR" altLang="el-GR" sz="2000" dirty="0" err="1">
                <a:solidFill>
                  <a:schemeClr val="accent5">
                    <a:lumMod val="75000"/>
                  </a:schemeClr>
                </a:solidFill>
                <a:latin typeface="Arial Narrow" panose="020B0606020202030204" pitchFamily="34" charset="0"/>
                <a:cs typeface="Times New Roman" panose="02020603050405020304" pitchFamily="18" charset="0"/>
              </a:rPr>
              <a:t>ολοχρωστικ</a:t>
            </a:r>
            <a:r>
              <a:rPr lang="el-GR" altLang="el-GR" sz="2000" dirty="0" err="1">
                <a:solidFill>
                  <a:schemeClr val="accent5">
                    <a:lumMod val="75000"/>
                  </a:schemeClr>
                </a:solidFill>
                <a:latin typeface="Arial Narrow" panose="020B0606020202030204" pitchFamily="34" charset="0"/>
              </a:rPr>
              <a:t>ές</a:t>
            </a:r>
            <a:r>
              <a:rPr lang="el-GR" altLang="el-GR" sz="2000" dirty="0">
                <a:solidFill>
                  <a:schemeClr val="accent5">
                    <a:lumMod val="75000"/>
                  </a:schemeClr>
                </a:solidFill>
                <a:latin typeface="Arial Narrow" panose="020B0606020202030204" pitchFamily="34" charset="0"/>
              </a:rPr>
              <a:t> (</a:t>
            </a:r>
            <a:r>
              <a:rPr lang="el-GR" altLang="el-GR" sz="2000" dirty="0">
                <a:solidFill>
                  <a:schemeClr val="accent5">
                    <a:lumMod val="75000"/>
                  </a:schemeClr>
                </a:solidFill>
                <a:latin typeface="Arial Narrow" panose="020B0606020202030204" pitchFamily="34" charset="0"/>
                <a:cs typeface="Times New Roman" panose="02020603050405020304" pitchFamily="18" charset="0"/>
              </a:rPr>
              <a:t>αποφρακτικό</a:t>
            </a:r>
            <a:r>
              <a:rPr lang="el-GR" altLang="el-GR" sz="2000" dirty="0">
                <a:solidFill>
                  <a:schemeClr val="accent5">
                    <a:lumMod val="75000"/>
                  </a:schemeClr>
                </a:solidFill>
                <a:latin typeface="Arial Narrow" panose="020B0606020202030204" pitchFamily="34" charset="0"/>
              </a:rPr>
              <a:t>ς</a:t>
            </a:r>
            <a:r>
              <a:rPr lang="el-GR" altLang="el-GR" sz="2000" dirty="0">
                <a:solidFill>
                  <a:schemeClr val="accent5">
                    <a:lumMod val="75000"/>
                  </a:schemeClr>
                </a:solidFill>
                <a:latin typeface="Arial Narrow" panose="020B0606020202030204" pitchFamily="34" charset="0"/>
                <a:cs typeface="Times New Roman" panose="02020603050405020304" pitchFamily="18" charset="0"/>
              </a:rPr>
              <a:t> ίκτερο</a:t>
            </a:r>
            <a:r>
              <a:rPr lang="el-GR" altLang="el-GR" sz="2000" dirty="0">
                <a:solidFill>
                  <a:schemeClr val="accent5">
                    <a:lumMod val="75000"/>
                  </a:schemeClr>
                </a:solidFill>
                <a:latin typeface="Arial Narrow" panose="020B0606020202030204" pitchFamily="34" charset="0"/>
              </a:rPr>
              <a:t>ς)</a:t>
            </a:r>
          </a:p>
          <a:p>
            <a:pPr algn="just">
              <a:lnSpc>
                <a:spcPct val="65000"/>
              </a:lnSpc>
            </a:pPr>
            <a:endParaRPr lang="el-GR" altLang="el-GR" sz="2000" dirty="0">
              <a:solidFill>
                <a:srgbClr val="FF481D"/>
              </a:solidFill>
              <a:latin typeface="Arial Narrow" panose="020B0606020202030204" pitchFamily="34" charset="0"/>
            </a:endParaRPr>
          </a:p>
          <a:p>
            <a:pPr algn="just">
              <a:lnSpc>
                <a:spcPct val="65000"/>
              </a:lnSpc>
            </a:pPr>
            <a:endParaRPr lang="el-GR" altLang="el-GR" sz="2000" dirty="0">
              <a:solidFill>
                <a:srgbClr val="FF481D"/>
              </a:solidFill>
              <a:latin typeface="Arial Narrow" panose="020B0606020202030204" pitchFamily="34" charset="0"/>
              <a:cs typeface="Times New Roman" panose="02020603050405020304" pitchFamily="18" charset="0"/>
            </a:endParaRPr>
          </a:p>
          <a:p>
            <a:pPr algn="just">
              <a:lnSpc>
                <a:spcPct val="65000"/>
              </a:lnSpc>
            </a:pPr>
            <a:r>
              <a:rPr lang="el-GR" altLang="el-GR" sz="2800" dirty="0">
                <a:solidFill>
                  <a:srgbClr val="FF0000"/>
                </a:solidFill>
                <a:latin typeface="Arial Narrow" panose="020B0606020202030204" pitchFamily="34" charset="0"/>
                <a:cs typeface="Times New Roman" panose="02020603050405020304" pitchFamily="18" charset="0"/>
              </a:rPr>
              <a:t>Κόκκινο χρώμα </a:t>
            </a:r>
          </a:p>
          <a:p>
            <a:pPr lvl="1">
              <a:lnSpc>
                <a:spcPct val="125000"/>
              </a:lnSpc>
            </a:pPr>
            <a:r>
              <a:rPr lang="el-GR" altLang="el-GR" sz="2000" dirty="0" smtClean="0">
                <a:solidFill>
                  <a:srgbClr val="FF0000"/>
                </a:solidFill>
                <a:latin typeface="Arial Narrow" panose="020B0606020202030204" pitchFamily="34" charset="0"/>
                <a:cs typeface="Times New Roman" panose="02020603050405020304" pitchFamily="18" charset="0"/>
              </a:rPr>
              <a:t>Αιματουρία</a:t>
            </a:r>
            <a:r>
              <a:rPr lang="el-GR" altLang="el-GR" sz="2000" dirty="0">
                <a:solidFill>
                  <a:srgbClr val="FF0000"/>
                </a:solidFill>
                <a:latin typeface="Arial Narrow" panose="020B0606020202030204" pitchFamily="34" charset="0"/>
                <a:cs typeface="Times New Roman" panose="02020603050405020304" pitchFamily="18" charset="0"/>
              </a:rPr>
              <a:t>, </a:t>
            </a:r>
            <a:r>
              <a:rPr lang="el-GR" altLang="el-GR" sz="2000" dirty="0" err="1" smtClean="0">
                <a:solidFill>
                  <a:srgbClr val="FF0000"/>
                </a:solidFill>
                <a:latin typeface="Arial Narrow" panose="020B0606020202030204" pitchFamily="34" charset="0"/>
                <a:cs typeface="Times New Roman" panose="02020603050405020304" pitchFamily="18" charset="0"/>
              </a:rPr>
              <a:t>αιμοσφαιρινουρία</a:t>
            </a:r>
            <a:endParaRPr lang="el-GR" altLang="el-GR" sz="2000" dirty="0" smtClean="0">
              <a:solidFill>
                <a:srgbClr val="FF0000"/>
              </a:solidFill>
              <a:latin typeface="Arial Narrow" panose="020B0606020202030204" pitchFamily="34" charset="0"/>
              <a:cs typeface="Times New Roman" panose="02020603050405020304" pitchFamily="18" charset="0"/>
            </a:endParaRPr>
          </a:p>
          <a:p>
            <a:pPr lvl="1">
              <a:lnSpc>
                <a:spcPct val="125000"/>
              </a:lnSpc>
            </a:pPr>
            <a:r>
              <a:rPr lang="el-GR" altLang="el-GR" sz="2000" dirty="0" smtClean="0">
                <a:solidFill>
                  <a:srgbClr val="FF0000"/>
                </a:solidFill>
                <a:latin typeface="Arial Narrow" panose="020B0606020202030204" pitchFamily="34" charset="0"/>
                <a:cs typeface="Times New Roman" panose="02020603050405020304" pitchFamily="18" charset="0"/>
              </a:rPr>
              <a:t>Χρωστικές: τροφές (π.χ. κοκκινογούλια), φάρμακα (</a:t>
            </a:r>
            <a:r>
              <a:rPr lang="el-GR" altLang="el-GR" sz="2000" dirty="0" err="1" smtClean="0">
                <a:solidFill>
                  <a:srgbClr val="FF0000"/>
                </a:solidFill>
                <a:latin typeface="Arial Narrow" panose="020B0606020202030204" pitchFamily="34" charset="0"/>
                <a:cs typeface="Times New Roman" panose="02020603050405020304" pitchFamily="18" charset="0"/>
              </a:rPr>
              <a:t>ριφαμπικίνη</a:t>
            </a:r>
            <a:r>
              <a:rPr lang="el-GR" altLang="el-GR" sz="2000" dirty="0">
                <a:solidFill>
                  <a:srgbClr val="FF0000"/>
                </a:solidFill>
                <a:latin typeface="Arial Narrow" panose="020B0606020202030204" pitchFamily="34" charset="0"/>
                <a:cs typeface="Times New Roman" panose="02020603050405020304" pitchFamily="18" charset="0"/>
              </a:rPr>
              <a:t>, καθαρτικά </a:t>
            </a:r>
            <a:r>
              <a:rPr lang="el-GR" altLang="el-GR" sz="2000" dirty="0" err="1" smtClean="0">
                <a:solidFill>
                  <a:srgbClr val="FF0000"/>
                </a:solidFill>
                <a:latin typeface="Arial Narrow" panose="020B0606020202030204" pitchFamily="34" charset="0"/>
                <a:cs typeface="Times New Roman" panose="02020603050405020304" pitchFamily="18" charset="0"/>
              </a:rPr>
              <a:t>σέννα</a:t>
            </a:r>
            <a:r>
              <a:rPr lang="el-GR" altLang="el-GR" sz="2000" dirty="0" smtClean="0">
                <a:solidFill>
                  <a:srgbClr val="FF0000"/>
                </a:solidFill>
                <a:latin typeface="Arial Narrow" panose="020B0606020202030204" pitchFamily="34" charset="0"/>
                <a:cs typeface="Times New Roman" panose="02020603050405020304" pitchFamily="18" charset="0"/>
              </a:rPr>
              <a:t>, </a:t>
            </a:r>
            <a:r>
              <a:rPr lang="el-GR" altLang="el-GR" sz="2000" dirty="0" err="1" smtClean="0">
                <a:solidFill>
                  <a:srgbClr val="FF0000"/>
                </a:solidFill>
                <a:latin typeface="Arial Narrow" panose="020B0606020202030204" pitchFamily="34" charset="0"/>
                <a:cs typeface="Times New Roman" panose="02020603050405020304" pitchFamily="18" charset="0"/>
              </a:rPr>
              <a:t>φαινολοφθαλεϊνη</a:t>
            </a:r>
            <a:r>
              <a:rPr lang="el-GR" altLang="el-GR" sz="2000" dirty="0" smtClean="0">
                <a:solidFill>
                  <a:srgbClr val="FF0000"/>
                </a:solidFill>
                <a:latin typeface="Arial Narrow" panose="020B0606020202030204" pitchFamily="34" charset="0"/>
                <a:cs typeface="Times New Roman" panose="02020603050405020304" pitchFamily="18" charset="0"/>
              </a:rPr>
              <a:t>), </a:t>
            </a:r>
            <a:r>
              <a:rPr lang="el-GR" altLang="el-GR" sz="2000" dirty="0" err="1">
                <a:solidFill>
                  <a:srgbClr val="FF0000"/>
                </a:solidFill>
                <a:latin typeface="Arial Narrow" panose="020B0606020202030204" pitchFamily="34" charset="0"/>
                <a:cs typeface="Times New Roman" panose="02020603050405020304" pitchFamily="18" charset="0"/>
              </a:rPr>
              <a:t>πορφυρία</a:t>
            </a:r>
            <a:r>
              <a:rPr lang="el-GR" altLang="el-GR" sz="2000" dirty="0">
                <a:solidFill>
                  <a:srgbClr val="FF0000"/>
                </a:solidFill>
                <a:latin typeface="Arial Narrow" panose="020B0606020202030204" pitchFamily="34" charset="0"/>
                <a:cs typeface="Times New Roman" panose="02020603050405020304" pitchFamily="18" charset="0"/>
              </a:rPr>
              <a:t>.</a:t>
            </a:r>
            <a:r>
              <a:rPr lang="el-GR" altLang="el-GR" sz="2000" dirty="0">
                <a:solidFill>
                  <a:srgbClr val="FF0000"/>
                </a:solidFill>
                <a:latin typeface="Arial Narrow" panose="020B0606020202030204" pitchFamily="34" charset="0"/>
              </a:rPr>
              <a:t> </a:t>
            </a:r>
          </a:p>
          <a:p>
            <a:pPr lvl="2" algn="just">
              <a:lnSpc>
                <a:spcPct val="65000"/>
              </a:lnSpc>
              <a:buFont typeface="Wingdings" panose="05000000000000000000" pitchFamily="2" charset="2"/>
              <a:buNone/>
            </a:pPr>
            <a:r>
              <a:rPr lang="el-GR" altLang="el-GR" sz="1800" dirty="0">
                <a:latin typeface="Arial Narrow" panose="020B0606020202030204" pitchFamily="34" charset="0"/>
              </a:rPr>
              <a:t>  </a:t>
            </a:r>
          </a:p>
        </p:txBody>
      </p:sp>
      <p:sp>
        <p:nvSpPr>
          <p:cNvPr id="833540" name="Line 4"/>
          <p:cNvSpPr>
            <a:spLocks noChangeShapeType="1"/>
          </p:cNvSpPr>
          <p:nvPr/>
        </p:nvSpPr>
        <p:spPr bwMode="auto">
          <a:xfrm>
            <a:off x="0" y="765175"/>
            <a:ext cx="9144000"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97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9846"/>
            <a:ext cx="8496944" cy="6576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2804" name="Rectangle 4"/>
          <p:cNvSpPr>
            <a:spLocks noGrp="1" noChangeArrowheads="1"/>
          </p:cNvSpPr>
          <p:nvPr>
            <p:ph type="title"/>
          </p:nvPr>
        </p:nvSpPr>
        <p:spPr>
          <a:xfrm>
            <a:off x="76200" y="76200"/>
            <a:ext cx="8991600" cy="688975"/>
          </a:xfrm>
        </p:spPr>
        <p:txBody>
          <a:bodyPr/>
          <a:lstStyle/>
          <a:p>
            <a:r>
              <a:rPr lang="el-GR" altLang="el-GR" dirty="0"/>
              <a:t>ΝΕΦΡΟΙ</a:t>
            </a:r>
          </a:p>
        </p:txBody>
      </p:sp>
      <p:sp>
        <p:nvSpPr>
          <p:cNvPr id="972805" name="Rectangle 5"/>
          <p:cNvSpPr>
            <a:spLocks noGrp="1" noChangeArrowheads="1"/>
          </p:cNvSpPr>
          <p:nvPr>
            <p:ph type="body" sz="half" idx="1"/>
          </p:nvPr>
        </p:nvSpPr>
        <p:spPr>
          <a:xfrm>
            <a:off x="179388" y="836613"/>
            <a:ext cx="5930900" cy="6372225"/>
          </a:xfrm>
        </p:spPr>
        <p:txBody>
          <a:bodyPr/>
          <a:lstStyle/>
          <a:p>
            <a:pPr>
              <a:lnSpc>
                <a:spcPct val="135000"/>
              </a:lnSpc>
            </a:pPr>
            <a:r>
              <a:rPr lang="el-GR" altLang="el-GR" sz="2400" dirty="0" err="1">
                <a:latin typeface="Arial Narrow" panose="020B0606020202030204" pitchFamily="34" charset="0"/>
              </a:rPr>
              <a:t>Οπισθοπεριτοναϊκά</a:t>
            </a:r>
            <a:r>
              <a:rPr lang="el-GR" altLang="el-GR" sz="2400" dirty="0">
                <a:latin typeface="Arial Narrow" panose="020B0606020202030204" pitchFamily="34" charset="0"/>
              </a:rPr>
              <a:t> όργανα</a:t>
            </a:r>
          </a:p>
          <a:p>
            <a:pPr>
              <a:lnSpc>
                <a:spcPct val="135000"/>
              </a:lnSpc>
            </a:pPr>
            <a:r>
              <a:rPr lang="el-GR" altLang="el-GR" sz="2400" dirty="0">
                <a:latin typeface="Arial Narrow" panose="020B0606020202030204" pitchFamily="34" charset="0"/>
              </a:rPr>
              <a:t>Βάρος</a:t>
            </a:r>
            <a:r>
              <a:rPr lang="en-US" altLang="el-GR" sz="2400" dirty="0">
                <a:latin typeface="Arial Narrow" panose="020B0606020202030204" pitchFamily="34" charset="0"/>
              </a:rPr>
              <a:t> </a:t>
            </a:r>
            <a:r>
              <a:rPr lang="el-GR" altLang="el-GR" sz="2400" dirty="0" smtClean="0">
                <a:latin typeface="Arial Narrow" panose="020B0606020202030204" pitchFamily="34" charset="0"/>
              </a:rPr>
              <a:t>νεφρού: </a:t>
            </a:r>
            <a:r>
              <a:rPr lang="en-US" altLang="el-GR" sz="2400" dirty="0">
                <a:latin typeface="Arial Narrow" panose="020B0606020202030204" pitchFamily="34" charset="0"/>
              </a:rPr>
              <a:t>~</a:t>
            </a:r>
            <a:r>
              <a:rPr lang="el-GR" altLang="el-GR" sz="2400" dirty="0" smtClean="0">
                <a:solidFill>
                  <a:schemeClr val="tx2"/>
                </a:solidFill>
                <a:latin typeface="Arial Narrow" panose="020B0606020202030204" pitchFamily="34" charset="0"/>
              </a:rPr>
              <a:t>150 </a:t>
            </a:r>
            <a:r>
              <a:rPr lang="en-US" altLang="el-GR" sz="2400" dirty="0">
                <a:solidFill>
                  <a:schemeClr val="tx2"/>
                </a:solidFill>
                <a:latin typeface="Arial Narrow" panose="020B0606020202030204" pitchFamily="34" charset="0"/>
              </a:rPr>
              <a:t>g</a:t>
            </a:r>
            <a:r>
              <a:rPr lang="el-GR" altLang="el-GR" sz="2400" dirty="0">
                <a:solidFill>
                  <a:schemeClr val="tx2"/>
                </a:solidFill>
                <a:latin typeface="Arial Narrow" panose="020B0606020202030204" pitchFamily="34" charset="0"/>
              </a:rPr>
              <a:t>  </a:t>
            </a:r>
            <a:endParaRPr lang="en-US" altLang="el-GR" sz="2400" dirty="0">
              <a:solidFill>
                <a:schemeClr val="tx2"/>
              </a:solidFill>
              <a:latin typeface="Arial Narrow" panose="020B0606020202030204" pitchFamily="34" charset="0"/>
            </a:endParaRPr>
          </a:p>
          <a:p>
            <a:pPr>
              <a:lnSpc>
                <a:spcPct val="115000"/>
              </a:lnSpc>
            </a:pPr>
            <a:r>
              <a:rPr lang="el-GR" altLang="el-GR" sz="2400" dirty="0">
                <a:latin typeface="Arial Narrow" panose="020B0606020202030204" pitchFamily="34" charset="0"/>
              </a:rPr>
              <a:t>Διαστάσεις: </a:t>
            </a:r>
            <a:r>
              <a:rPr lang="el-GR" altLang="el-GR" sz="2400" dirty="0" smtClean="0">
                <a:solidFill>
                  <a:schemeClr val="tx2"/>
                </a:solidFill>
                <a:latin typeface="Arial Narrow" panose="020B0606020202030204" pitchFamily="34" charset="0"/>
              </a:rPr>
              <a:t>1</a:t>
            </a:r>
            <a:r>
              <a:rPr lang="en-US" altLang="el-GR" sz="2400" dirty="0">
                <a:solidFill>
                  <a:schemeClr val="tx2"/>
                </a:solidFill>
                <a:latin typeface="Arial Narrow" panose="020B0606020202030204" pitchFamily="34" charset="0"/>
              </a:rPr>
              <a:t>0</a:t>
            </a:r>
            <a:r>
              <a:rPr lang="el-GR" altLang="el-GR" sz="2400" dirty="0" smtClean="0">
                <a:solidFill>
                  <a:schemeClr val="tx2"/>
                </a:solidFill>
                <a:latin typeface="Arial Narrow" panose="020B0606020202030204" pitchFamily="34" charset="0"/>
              </a:rPr>
              <a:t>-13 </a:t>
            </a:r>
            <a:r>
              <a:rPr lang="en-US" altLang="el-GR" sz="2400" dirty="0">
                <a:solidFill>
                  <a:schemeClr val="tx2"/>
                </a:solidFill>
                <a:latin typeface="Arial Narrow" panose="020B0606020202030204" pitchFamily="34" charset="0"/>
              </a:rPr>
              <a:t>x 5-</a:t>
            </a:r>
            <a:r>
              <a:rPr lang="el-GR" altLang="el-GR" sz="2400" dirty="0">
                <a:solidFill>
                  <a:schemeClr val="tx2"/>
                </a:solidFill>
                <a:latin typeface="Arial Narrow" panose="020B0606020202030204" pitchFamily="34" charset="0"/>
              </a:rPr>
              <a:t>7</a:t>
            </a:r>
            <a:r>
              <a:rPr lang="en-US" altLang="el-GR" sz="2400" dirty="0">
                <a:solidFill>
                  <a:schemeClr val="tx2"/>
                </a:solidFill>
                <a:latin typeface="Arial Narrow" panose="020B0606020202030204" pitchFamily="34" charset="0"/>
              </a:rPr>
              <a:t> x4 cm</a:t>
            </a:r>
            <a:r>
              <a:rPr lang="el-GR" altLang="el-GR" sz="2400" dirty="0">
                <a:solidFill>
                  <a:schemeClr val="tx2"/>
                </a:solidFill>
                <a:latin typeface="Arial Narrow" panose="020B0606020202030204" pitchFamily="34" charset="0"/>
              </a:rPr>
              <a:t> </a:t>
            </a:r>
          </a:p>
          <a:p>
            <a:pPr>
              <a:lnSpc>
                <a:spcPct val="115000"/>
              </a:lnSpc>
            </a:pPr>
            <a:r>
              <a:rPr lang="el-GR" altLang="el-GR" sz="2400" dirty="0">
                <a:latin typeface="Arial Narrow" panose="020B0606020202030204" pitchFamily="34" charset="0"/>
              </a:rPr>
              <a:t>Σχήμα  φασιόλου</a:t>
            </a:r>
          </a:p>
          <a:p>
            <a:pPr lvl="1">
              <a:lnSpc>
                <a:spcPct val="115000"/>
              </a:lnSpc>
            </a:pPr>
            <a:r>
              <a:rPr lang="el-GR" altLang="el-GR" sz="2000" dirty="0">
                <a:latin typeface="Arial Narrow" panose="020B0606020202030204" pitchFamily="34" charset="0"/>
              </a:rPr>
              <a:t>Δύο πόλοι</a:t>
            </a:r>
            <a:r>
              <a:rPr lang="en-US" altLang="el-GR" sz="2000" dirty="0">
                <a:latin typeface="Arial Narrow" panose="020B0606020202030204" pitchFamily="34" charset="0"/>
              </a:rPr>
              <a:t> </a:t>
            </a:r>
            <a:r>
              <a:rPr lang="en-US" altLang="el-GR" sz="2000" dirty="0">
                <a:solidFill>
                  <a:schemeClr val="tx2"/>
                </a:solidFill>
                <a:latin typeface="Arial Narrow" panose="020B0606020202030204" pitchFamily="34" charset="0"/>
              </a:rPr>
              <a:t>(</a:t>
            </a:r>
            <a:r>
              <a:rPr lang="el-GR" altLang="el-GR" sz="2000" dirty="0">
                <a:solidFill>
                  <a:schemeClr val="tx2"/>
                </a:solidFill>
                <a:latin typeface="Arial Narrow" panose="020B0606020202030204" pitchFamily="34" charset="0"/>
              </a:rPr>
              <a:t>άνω –κάτω)</a:t>
            </a:r>
          </a:p>
          <a:p>
            <a:pPr lvl="1">
              <a:lnSpc>
                <a:spcPct val="115000"/>
              </a:lnSpc>
            </a:pPr>
            <a:r>
              <a:rPr lang="el-GR" altLang="el-GR" sz="2000" dirty="0">
                <a:latin typeface="Arial Narrow" panose="020B0606020202030204" pitchFamily="34" charset="0"/>
              </a:rPr>
              <a:t>Κυρτή &amp; κοίλη επιφάνεια</a:t>
            </a:r>
          </a:p>
          <a:p>
            <a:pPr lvl="1">
              <a:lnSpc>
                <a:spcPct val="115000"/>
              </a:lnSpc>
            </a:pPr>
            <a:r>
              <a:rPr lang="el-GR" altLang="el-GR" sz="2000" dirty="0">
                <a:latin typeface="Arial Narrow" panose="020B0606020202030204" pitchFamily="34" charset="0"/>
              </a:rPr>
              <a:t>Νεφρική πύλη</a:t>
            </a:r>
          </a:p>
          <a:p>
            <a:pPr>
              <a:lnSpc>
                <a:spcPct val="35000"/>
              </a:lnSpc>
            </a:pPr>
            <a:endParaRPr lang="el-GR" altLang="el-GR" sz="2400" dirty="0">
              <a:latin typeface="Arial Narrow" panose="020B0606020202030204" pitchFamily="34" charset="0"/>
            </a:endParaRPr>
          </a:p>
          <a:p>
            <a:pPr>
              <a:lnSpc>
                <a:spcPct val="95000"/>
              </a:lnSpc>
            </a:pPr>
            <a:r>
              <a:rPr lang="el-GR" altLang="el-GR" sz="2400" dirty="0">
                <a:latin typeface="Arial Narrow" panose="020B0606020202030204" pitchFamily="34" charset="0"/>
              </a:rPr>
              <a:t>Περιβλήματα </a:t>
            </a:r>
            <a:r>
              <a:rPr lang="el-GR" altLang="el-GR" sz="2400" b="0" dirty="0">
                <a:latin typeface="Arial Narrow" panose="020B0606020202030204" pitchFamily="34" charset="0"/>
              </a:rPr>
              <a:t>(από έσω προς έξω):</a:t>
            </a:r>
            <a:r>
              <a:rPr lang="el-GR" altLang="el-GR" dirty="0">
                <a:latin typeface="Arial Narrow" panose="020B0606020202030204" pitchFamily="34" charset="0"/>
              </a:rPr>
              <a:t> </a:t>
            </a:r>
          </a:p>
          <a:p>
            <a:pPr lvl="1">
              <a:lnSpc>
                <a:spcPct val="125000"/>
              </a:lnSpc>
              <a:spcBef>
                <a:spcPts val="0"/>
              </a:spcBef>
            </a:pPr>
            <a:r>
              <a:rPr lang="el-GR" altLang="el-GR" sz="2400" b="0" dirty="0">
                <a:solidFill>
                  <a:schemeClr val="tx2"/>
                </a:solidFill>
                <a:latin typeface="Arial Narrow" panose="020B0606020202030204" pitchFamily="34" charset="0"/>
              </a:rPr>
              <a:t>Νεφρική κάψα</a:t>
            </a:r>
          </a:p>
          <a:p>
            <a:pPr lvl="1">
              <a:lnSpc>
                <a:spcPct val="125000"/>
              </a:lnSpc>
              <a:spcBef>
                <a:spcPts val="0"/>
              </a:spcBef>
            </a:pPr>
            <a:r>
              <a:rPr lang="el-GR" altLang="el-GR" sz="2400" b="0" dirty="0" err="1">
                <a:solidFill>
                  <a:schemeClr val="tx2"/>
                </a:solidFill>
                <a:latin typeface="Arial Narrow" panose="020B0606020202030204" pitchFamily="34" charset="0"/>
              </a:rPr>
              <a:t>Περινεφρικό</a:t>
            </a:r>
            <a:r>
              <a:rPr lang="el-GR" altLang="el-GR" sz="2400" b="0" dirty="0">
                <a:solidFill>
                  <a:schemeClr val="tx2"/>
                </a:solidFill>
                <a:latin typeface="Arial Narrow" panose="020B0606020202030204" pitchFamily="34" charset="0"/>
              </a:rPr>
              <a:t> λίπος</a:t>
            </a:r>
          </a:p>
          <a:p>
            <a:pPr lvl="1">
              <a:lnSpc>
                <a:spcPct val="125000"/>
              </a:lnSpc>
              <a:spcBef>
                <a:spcPts val="0"/>
              </a:spcBef>
            </a:pPr>
            <a:r>
              <a:rPr lang="el-GR" altLang="el-GR" sz="2400" b="0" dirty="0">
                <a:solidFill>
                  <a:schemeClr val="tx2"/>
                </a:solidFill>
                <a:latin typeface="Arial Narrow" panose="020B0606020202030204" pitchFamily="34" charset="0"/>
              </a:rPr>
              <a:t>Νεφρική </a:t>
            </a:r>
            <a:r>
              <a:rPr lang="el-GR" altLang="el-GR" sz="2400" b="0" dirty="0" err="1">
                <a:solidFill>
                  <a:schemeClr val="tx2"/>
                </a:solidFill>
                <a:latin typeface="Arial Narrow" panose="020B0606020202030204" pitchFamily="34" charset="0"/>
              </a:rPr>
              <a:t>περιτονία</a:t>
            </a:r>
            <a:r>
              <a:rPr lang="el-GR" altLang="el-GR" sz="2400" b="0" dirty="0">
                <a:solidFill>
                  <a:schemeClr val="tx2"/>
                </a:solidFill>
                <a:latin typeface="Arial Narrow" panose="020B0606020202030204" pitchFamily="34" charset="0"/>
              </a:rPr>
              <a:t> (</a:t>
            </a:r>
            <a:r>
              <a:rPr lang="en-US" altLang="el-GR" sz="2400" b="0" dirty="0">
                <a:solidFill>
                  <a:schemeClr val="tx2"/>
                </a:solidFill>
                <a:latin typeface="Arial Narrow" panose="020B0606020202030204" pitchFamily="34" charset="0"/>
              </a:rPr>
              <a:t>Fascia </a:t>
            </a:r>
            <a:r>
              <a:rPr lang="en-US" altLang="el-GR" sz="2400" b="0" dirty="0" err="1">
                <a:solidFill>
                  <a:schemeClr val="tx2"/>
                </a:solidFill>
                <a:latin typeface="Arial Narrow" panose="020B0606020202030204" pitchFamily="34" charset="0"/>
              </a:rPr>
              <a:t>Gerota</a:t>
            </a:r>
            <a:r>
              <a:rPr lang="el-GR" altLang="el-GR" sz="2400" b="0" dirty="0">
                <a:solidFill>
                  <a:schemeClr val="tx2"/>
                </a:solidFill>
                <a:latin typeface="Arial Narrow" panose="020B0606020202030204" pitchFamily="34" charset="0"/>
              </a:rPr>
              <a:t>)</a:t>
            </a:r>
            <a:r>
              <a:rPr lang="el-GR" altLang="el-GR" sz="2400" b="0" dirty="0">
                <a:latin typeface="Arial Narrow" panose="020B0606020202030204" pitchFamily="34" charset="0"/>
              </a:rPr>
              <a:t> </a:t>
            </a:r>
            <a:endParaRPr lang="el-GR" altLang="el-GR" sz="2400" b="0" dirty="0">
              <a:solidFill>
                <a:schemeClr val="tx2"/>
              </a:solidFill>
              <a:latin typeface="Arial Narrow" panose="020B0606020202030204" pitchFamily="34" charset="0"/>
            </a:endParaRPr>
          </a:p>
          <a:p>
            <a:pPr lvl="1">
              <a:lnSpc>
                <a:spcPct val="115000"/>
              </a:lnSpc>
              <a:spcBef>
                <a:spcPts val="0"/>
              </a:spcBef>
            </a:pPr>
            <a:r>
              <a:rPr lang="el-GR" altLang="el-GR" sz="2400" b="0" dirty="0">
                <a:solidFill>
                  <a:schemeClr val="tx2"/>
                </a:solidFill>
                <a:latin typeface="Arial Narrow" panose="020B0606020202030204" pitchFamily="34" charset="0"/>
              </a:rPr>
              <a:t>Περιτόναιο</a:t>
            </a:r>
            <a:endParaRPr lang="el-GR" altLang="el-GR" sz="2400" b="0" dirty="0">
              <a:latin typeface="Arial Narrow" panose="020B0606020202030204" pitchFamily="34" charset="0"/>
            </a:endParaRPr>
          </a:p>
          <a:p>
            <a:pPr>
              <a:lnSpc>
                <a:spcPct val="65000"/>
              </a:lnSpc>
            </a:pPr>
            <a:endParaRPr lang="el-GR" altLang="el-GR" sz="2400" dirty="0"/>
          </a:p>
        </p:txBody>
      </p:sp>
      <p:sp>
        <p:nvSpPr>
          <p:cNvPr id="972810" name="Line 10"/>
          <p:cNvSpPr>
            <a:spLocks noChangeShapeType="1"/>
          </p:cNvSpPr>
          <p:nvPr/>
        </p:nvSpPr>
        <p:spPr bwMode="auto">
          <a:xfrm>
            <a:off x="0" y="765175"/>
            <a:ext cx="9324975"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pic>
        <p:nvPicPr>
          <p:cNvPr id="9" name="Σύμβολο κράτησης θέσης ηλεκτρονικής εικόνας 8"/>
          <p:cNvPicPr>
            <a:picLocks noGrp="1" noChangeAspect="1"/>
          </p:cNvPicPr>
          <p:nvPr>
            <p:ph type="clipArt" sz="half" idx="2"/>
          </p:nvPr>
        </p:nvPicPr>
        <p:blipFill>
          <a:blip r:embed="rId2"/>
          <a:stretch>
            <a:fillRect/>
          </a:stretch>
        </p:blipFill>
        <p:spPr>
          <a:xfrm>
            <a:off x="4327249" y="836712"/>
            <a:ext cx="4816751" cy="3456384"/>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72805">
                                            <p:txEl>
                                              <p:pRg st="8" end="8"/>
                                            </p:txEl>
                                          </p:spTgt>
                                        </p:tgtEl>
                                        <p:attrNameLst>
                                          <p:attrName>style.visibility</p:attrName>
                                        </p:attrNameLst>
                                      </p:cBhvr>
                                      <p:to>
                                        <p:strVal val="visible"/>
                                      </p:to>
                                    </p:set>
                                    <p:animEffect transition="in" filter="blinds(horizontal)">
                                      <p:cBhvr>
                                        <p:cTn id="7" dur="500"/>
                                        <p:tgtEl>
                                          <p:spTgt spid="972805">
                                            <p:txEl>
                                              <p:pRg st="8" end="8"/>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972805">
                                            <p:txEl>
                                              <p:pRg st="9" end="9"/>
                                            </p:txEl>
                                          </p:spTgt>
                                        </p:tgtEl>
                                        <p:attrNameLst>
                                          <p:attrName>style.visibility</p:attrName>
                                        </p:attrNameLst>
                                      </p:cBhvr>
                                      <p:to>
                                        <p:strVal val="visible"/>
                                      </p:to>
                                    </p:set>
                                    <p:animEffect transition="in" filter="blinds(horizontal)">
                                      <p:cBhvr>
                                        <p:cTn id="10" dur="500"/>
                                        <p:tgtEl>
                                          <p:spTgt spid="972805">
                                            <p:txEl>
                                              <p:pRg st="9" end="9"/>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972805">
                                            <p:txEl>
                                              <p:pRg st="10" end="10"/>
                                            </p:txEl>
                                          </p:spTgt>
                                        </p:tgtEl>
                                        <p:attrNameLst>
                                          <p:attrName>style.visibility</p:attrName>
                                        </p:attrNameLst>
                                      </p:cBhvr>
                                      <p:to>
                                        <p:strVal val="visible"/>
                                      </p:to>
                                    </p:set>
                                    <p:animEffect transition="in" filter="blinds(horizontal)">
                                      <p:cBhvr>
                                        <p:cTn id="13" dur="500"/>
                                        <p:tgtEl>
                                          <p:spTgt spid="972805">
                                            <p:txEl>
                                              <p:pRg st="10" end="10"/>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972805">
                                            <p:txEl>
                                              <p:pRg st="11" end="11"/>
                                            </p:txEl>
                                          </p:spTgt>
                                        </p:tgtEl>
                                        <p:attrNameLst>
                                          <p:attrName>style.visibility</p:attrName>
                                        </p:attrNameLst>
                                      </p:cBhvr>
                                      <p:to>
                                        <p:strVal val="visible"/>
                                      </p:to>
                                    </p:set>
                                    <p:animEffect transition="in" filter="blinds(horizontal)">
                                      <p:cBhvr>
                                        <p:cTn id="16" dur="500"/>
                                        <p:tgtEl>
                                          <p:spTgt spid="972805">
                                            <p:txEl>
                                              <p:pRg st="11" end="11"/>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972805">
                                            <p:txEl>
                                              <p:pRg st="12" end="12"/>
                                            </p:txEl>
                                          </p:spTgt>
                                        </p:tgtEl>
                                        <p:attrNameLst>
                                          <p:attrName>style.visibility</p:attrName>
                                        </p:attrNameLst>
                                      </p:cBhvr>
                                      <p:to>
                                        <p:strVal val="visible"/>
                                      </p:to>
                                    </p:set>
                                    <p:animEffect transition="in" filter="blinds(horizontal)">
                                      <p:cBhvr>
                                        <p:cTn id="19" dur="500"/>
                                        <p:tgtEl>
                                          <p:spTgt spid="97280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6610" name="Rectangle 2"/>
          <p:cNvSpPr>
            <a:spLocks noGrp="1" noChangeArrowheads="1"/>
          </p:cNvSpPr>
          <p:nvPr>
            <p:ph type="title"/>
          </p:nvPr>
        </p:nvSpPr>
        <p:spPr/>
        <p:txBody>
          <a:bodyPr/>
          <a:lstStyle/>
          <a:p>
            <a:r>
              <a:rPr lang="el-GR" altLang="el-GR"/>
              <a:t>ΑΙΜΑΤΟΥΡΙΑ</a:t>
            </a:r>
          </a:p>
        </p:txBody>
      </p:sp>
      <p:sp>
        <p:nvSpPr>
          <p:cNvPr id="836611" name="Rectangle 3"/>
          <p:cNvSpPr>
            <a:spLocks noGrp="1" noChangeArrowheads="1"/>
          </p:cNvSpPr>
          <p:nvPr>
            <p:ph type="body" idx="1"/>
          </p:nvPr>
        </p:nvSpPr>
        <p:spPr>
          <a:xfrm>
            <a:off x="539750" y="2205038"/>
            <a:ext cx="6480175" cy="2744787"/>
          </a:xfrm>
        </p:spPr>
        <p:txBody>
          <a:bodyPr/>
          <a:lstStyle/>
          <a:p>
            <a:pPr>
              <a:lnSpc>
                <a:spcPct val="175000"/>
              </a:lnSpc>
            </a:pPr>
            <a:r>
              <a:rPr lang="el-GR" altLang="el-GR" sz="3200"/>
              <a:t>Μ</a:t>
            </a:r>
            <a:r>
              <a:rPr lang="el-GR" altLang="el-GR" sz="3200">
                <a:cs typeface="Times New Roman" panose="02020603050405020304" pitchFamily="18" charset="0"/>
              </a:rPr>
              <a:t>ακροσκοπική </a:t>
            </a:r>
            <a:endParaRPr lang="el-GR" altLang="el-GR" sz="3200"/>
          </a:p>
          <a:p>
            <a:pPr>
              <a:lnSpc>
                <a:spcPct val="355000"/>
              </a:lnSpc>
            </a:pPr>
            <a:r>
              <a:rPr lang="el-GR" altLang="el-GR" sz="3200"/>
              <a:t>Μ</a:t>
            </a:r>
            <a:r>
              <a:rPr lang="el-GR" altLang="el-GR" sz="3200">
                <a:cs typeface="Times New Roman" panose="02020603050405020304" pitchFamily="18" charset="0"/>
              </a:rPr>
              <a:t>ικροσκοπική </a:t>
            </a:r>
            <a:r>
              <a:rPr lang="el-GR" altLang="el-GR" sz="3200"/>
              <a:t>(&gt;</a:t>
            </a:r>
            <a:r>
              <a:rPr lang="el-GR" altLang="el-GR" sz="3200" i="1">
                <a:cs typeface="Times New Roman" panose="02020603050405020304" pitchFamily="18" charset="0"/>
              </a:rPr>
              <a:t>2-3 ερυθρά</a:t>
            </a:r>
            <a:r>
              <a:rPr lang="el-GR" altLang="el-GR" sz="3200" i="1"/>
              <a:t>. /ο.π)</a:t>
            </a:r>
            <a:r>
              <a:rPr lang="el-GR" altLang="el-GR" sz="3200" i="1">
                <a:cs typeface="Times New Roman" panose="02020603050405020304" pitchFamily="18" charset="0"/>
              </a:rPr>
              <a:t> </a:t>
            </a:r>
            <a:r>
              <a:rPr lang="el-GR" altLang="el-GR" sz="3200"/>
              <a:t> </a:t>
            </a:r>
          </a:p>
        </p:txBody>
      </p:sp>
      <p:pic>
        <p:nvPicPr>
          <p:cNvPr id="836612" name="Picture 4" descr="msotw9_tem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175" y="1268413"/>
            <a:ext cx="1296988" cy="2233612"/>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sp>
        <p:nvSpPr>
          <p:cNvPr id="836613" name="Line 5"/>
          <p:cNvSpPr>
            <a:spLocks noChangeShapeType="1"/>
          </p:cNvSpPr>
          <p:nvPr/>
        </p:nvSpPr>
        <p:spPr bwMode="auto">
          <a:xfrm>
            <a:off x="0" y="1125538"/>
            <a:ext cx="9324975" cy="0"/>
          </a:xfrm>
          <a:prstGeom prst="line">
            <a:avLst/>
          </a:prstGeom>
          <a:noFill/>
          <a:ln w="5715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5586" name="Rectangle 2"/>
          <p:cNvSpPr>
            <a:spLocks noGrp="1" noChangeArrowheads="1"/>
          </p:cNvSpPr>
          <p:nvPr>
            <p:ph type="title"/>
          </p:nvPr>
        </p:nvSpPr>
        <p:spPr/>
        <p:txBody>
          <a:bodyPr/>
          <a:lstStyle/>
          <a:p>
            <a:r>
              <a:rPr lang="el-GR" altLang="el-GR" sz="2800"/>
              <a:t>ΑΙΤΙΑ ΑΙΜΑΤΟΥΡΙΑΣ</a:t>
            </a:r>
          </a:p>
        </p:txBody>
      </p:sp>
      <p:sp>
        <p:nvSpPr>
          <p:cNvPr id="835587" name="Rectangle 3"/>
          <p:cNvSpPr>
            <a:spLocks noGrp="1" noChangeArrowheads="1"/>
          </p:cNvSpPr>
          <p:nvPr>
            <p:ph type="body" idx="1"/>
          </p:nvPr>
        </p:nvSpPr>
        <p:spPr>
          <a:xfrm>
            <a:off x="250825" y="1125538"/>
            <a:ext cx="8728075" cy="5634037"/>
          </a:xfrm>
        </p:spPr>
        <p:txBody>
          <a:bodyPr/>
          <a:lstStyle/>
          <a:p>
            <a:pPr lvl="1">
              <a:lnSpc>
                <a:spcPct val="155000"/>
              </a:lnSpc>
            </a:pPr>
            <a:r>
              <a:rPr lang="el-GR" altLang="el-GR" sz="2400" dirty="0">
                <a:latin typeface="Arial Narrow" panose="020B0606020202030204" pitchFamily="34" charset="0"/>
              </a:rPr>
              <a:t>Λιθίαση, </a:t>
            </a:r>
            <a:r>
              <a:rPr lang="el-GR" altLang="el-GR" sz="2400" dirty="0" smtClean="0">
                <a:latin typeface="Arial Narrow" panose="020B0606020202030204" pitchFamily="34" charset="0"/>
              </a:rPr>
              <a:t>φ</a:t>
            </a:r>
            <a:r>
              <a:rPr lang="el-GR" altLang="el-GR" sz="2400" dirty="0" smtClean="0">
                <a:latin typeface="Arial Narrow" panose="020B0606020202030204" pitchFamily="34" charset="0"/>
                <a:cs typeface="Times New Roman" panose="02020603050405020304" pitchFamily="18" charset="0"/>
              </a:rPr>
              <a:t>λεγμονή ►</a:t>
            </a:r>
            <a:endParaRPr lang="el-GR" altLang="el-GR" sz="2400" dirty="0">
              <a:latin typeface="Arial Narrow" panose="020B0606020202030204" pitchFamily="34" charset="0"/>
            </a:endParaRPr>
          </a:p>
          <a:p>
            <a:pPr lvl="1">
              <a:lnSpc>
                <a:spcPct val="155000"/>
              </a:lnSpc>
            </a:pPr>
            <a:r>
              <a:rPr lang="el-GR" altLang="el-GR" sz="2400" dirty="0">
                <a:latin typeface="Arial Narrow" panose="020B0606020202030204" pitchFamily="34" charset="0"/>
              </a:rPr>
              <a:t>Ό</a:t>
            </a:r>
            <a:r>
              <a:rPr lang="el-GR" altLang="el-GR" sz="2400" dirty="0">
                <a:latin typeface="Arial Narrow" panose="020B0606020202030204" pitchFamily="34" charset="0"/>
                <a:cs typeface="Times New Roman" panose="02020603050405020304" pitchFamily="18" charset="0"/>
              </a:rPr>
              <a:t>γκο</a:t>
            </a:r>
            <a:r>
              <a:rPr lang="el-GR" altLang="el-GR" sz="2400" dirty="0">
                <a:latin typeface="Arial Narrow" panose="020B0606020202030204" pitchFamily="34" charset="0"/>
              </a:rPr>
              <a:t>ι ουροποιητικού </a:t>
            </a:r>
            <a:r>
              <a:rPr lang="el-GR" altLang="el-GR" sz="2400" dirty="0" smtClean="0">
                <a:latin typeface="Arial Narrow" panose="020B0606020202030204" pitchFamily="34" charset="0"/>
              </a:rPr>
              <a:t> </a:t>
            </a:r>
            <a:endParaRPr lang="el-GR" altLang="el-GR" sz="2400" dirty="0">
              <a:latin typeface="Arial Narrow" panose="020B0606020202030204" pitchFamily="34" charset="0"/>
            </a:endParaRPr>
          </a:p>
          <a:p>
            <a:pPr lvl="1">
              <a:lnSpc>
                <a:spcPct val="155000"/>
              </a:lnSpc>
            </a:pPr>
            <a:r>
              <a:rPr lang="el-GR" altLang="el-GR" sz="2400" dirty="0">
                <a:latin typeface="Arial Narrow" panose="020B0606020202030204" pitchFamily="34" charset="0"/>
              </a:rPr>
              <a:t>Τ</a:t>
            </a:r>
            <a:r>
              <a:rPr lang="el-GR" altLang="el-GR" sz="2400" dirty="0">
                <a:latin typeface="Arial Narrow" panose="020B0606020202030204" pitchFamily="34" charset="0"/>
                <a:cs typeface="Times New Roman" panose="02020603050405020304" pitchFamily="18" charset="0"/>
              </a:rPr>
              <a:t>ραύμα</a:t>
            </a:r>
            <a:endParaRPr lang="el-GR" altLang="el-GR" sz="2400" dirty="0">
              <a:latin typeface="Arial Narrow" panose="020B0606020202030204" pitchFamily="34" charset="0"/>
            </a:endParaRPr>
          </a:p>
          <a:p>
            <a:pPr lvl="1">
              <a:lnSpc>
                <a:spcPct val="155000"/>
              </a:lnSpc>
            </a:pPr>
            <a:r>
              <a:rPr lang="el-GR" altLang="el-GR" sz="2400" dirty="0" err="1">
                <a:latin typeface="Arial Narrow" panose="020B0606020202030204" pitchFamily="34" charset="0"/>
              </a:rPr>
              <a:t>Σπ</a:t>
            </a:r>
            <a:r>
              <a:rPr lang="el-GR" altLang="el-GR" sz="2400" dirty="0" err="1">
                <a:latin typeface="Arial Narrow" panose="020B0606020202030204" pitchFamily="34" charset="0"/>
                <a:cs typeface="Times New Roman" panose="02020603050405020304" pitchFamily="18" charset="0"/>
              </a:rPr>
              <a:t>ειραματονεφρίτιδες</a:t>
            </a:r>
            <a:endParaRPr lang="el-GR" altLang="el-GR" sz="2400" dirty="0">
              <a:latin typeface="Arial Narrow" panose="020B0606020202030204" pitchFamily="34" charset="0"/>
            </a:endParaRPr>
          </a:p>
          <a:p>
            <a:pPr lvl="1">
              <a:lnSpc>
                <a:spcPct val="155000"/>
              </a:lnSpc>
            </a:pPr>
            <a:r>
              <a:rPr lang="el-GR" altLang="el-GR" sz="2400" dirty="0">
                <a:latin typeface="Arial Narrow" panose="020B0606020202030204" pitchFamily="34" charset="0"/>
              </a:rPr>
              <a:t>Δ</a:t>
            </a:r>
            <a:r>
              <a:rPr lang="el-GR" altLang="el-GR" sz="2400" dirty="0">
                <a:latin typeface="Arial Narrow" panose="020B0606020202030204" pitchFamily="34" charset="0"/>
                <a:cs typeface="Times New Roman" panose="02020603050405020304" pitchFamily="18" charset="0"/>
              </a:rPr>
              <a:t>ιάμεσες νεφροπάθειες </a:t>
            </a:r>
            <a:endParaRPr lang="el-GR" altLang="el-GR" sz="2400" dirty="0">
              <a:latin typeface="Arial Narrow" panose="020B0606020202030204" pitchFamily="34" charset="0"/>
            </a:endParaRPr>
          </a:p>
          <a:p>
            <a:pPr lvl="1">
              <a:lnSpc>
                <a:spcPct val="155000"/>
              </a:lnSpc>
            </a:pPr>
            <a:r>
              <a:rPr lang="el-GR" altLang="el-GR" sz="2400" dirty="0">
                <a:latin typeface="Arial Narrow" panose="020B0606020202030204" pitchFamily="34" charset="0"/>
              </a:rPr>
              <a:t>Κ</a:t>
            </a:r>
            <a:r>
              <a:rPr lang="el-GR" altLang="el-GR" sz="2400" dirty="0">
                <a:latin typeface="Arial Narrow" panose="020B0606020202030204" pitchFamily="34" charset="0"/>
                <a:cs typeface="Times New Roman" panose="02020603050405020304" pitchFamily="18" charset="0"/>
              </a:rPr>
              <a:t>υστική νόσος των νεφρών</a:t>
            </a:r>
            <a:endParaRPr lang="el-GR" altLang="el-GR" sz="2400" dirty="0">
              <a:latin typeface="Arial Narrow" panose="020B0606020202030204" pitchFamily="34" charset="0"/>
            </a:endParaRPr>
          </a:p>
          <a:p>
            <a:pPr lvl="1">
              <a:lnSpc>
                <a:spcPct val="155000"/>
              </a:lnSpc>
            </a:pPr>
            <a:r>
              <a:rPr lang="el-GR" altLang="el-GR" sz="2400" dirty="0">
                <a:latin typeface="Arial Narrow" panose="020B0606020202030204" pitchFamily="34" charset="0"/>
              </a:rPr>
              <a:t>Δ</a:t>
            </a:r>
            <a:r>
              <a:rPr lang="el-GR" altLang="el-GR" sz="2400" dirty="0">
                <a:latin typeface="Arial Narrow" panose="020B0606020202030204" pitchFamily="34" charset="0"/>
                <a:cs typeface="Times New Roman" panose="02020603050405020304" pitchFamily="18" charset="0"/>
              </a:rPr>
              <a:t>ιαταραχές πηκτικού</a:t>
            </a:r>
            <a:r>
              <a:rPr lang="el-GR" altLang="el-GR" sz="2400" dirty="0">
                <a:latin typeface="Arial Narrow" panose="020B0606020202030204" pitchFamily="34" charset="0"/>
              </a:rPr>
              <a:t> μηχανισμού </a:t>
            </a:r>
          </a:p>
          <a:p>
            <a:pPr lvl="1">
              <a:lnSpc>
                <a:spcPct val="155000"/>
              </a:lnSpc>
            </a:pPr>
            <a:r>
              <a:rPr lang="el-GR" altLang="el-GR" sz="2400" dirty="0">
                <a:latin typeface="Arial Narrow" panose="020B0606020202030204" pitchFamily="34" charset="0"/>
              </a:rPr>
              <a:t>Λοιμώδης </a:t>
            </a:r>
            <a:r>
              <a:rPr lang="el-GR" altLang="el-GR" sz="2400" dirty="0">
                <a:latin typeface="Arial Narrow" panose="020B0606020202030204" pitchFamily="34" charset="0"/>
                <a:cs typeface="Times New Roman" panose="02020603050405020304" pitchFamily="18" charset="0"/>
              </a:rPr>
              <a:t>ενδοκαρδίτιδα </a:t>
            </a:r>
            <a:endParaRPr lang="el-GR" altLang="el-GR" sz="2400" dirty="0">
              <a:latin typeface="Arial Narrow" panose="020B0606020202030204" pitchFamily="34" charset="0"/>
            </a:endParaRPr>
          </a:p>
          <a:p>
            <a:pPr lvl="1">
              <a:lnSpc>
                <a:spcPct val="155000"/>
              </a:lnSpc>
            </a:pPr>
            <a:r>
              <a:rPr lang="el-GR" altLang="el-GR" sz="2400" dirty="0">
                <a:latin typeface="Arial Narrow" panose="020B0606020202030204" pitchFamily="34" charset="0"/>
              </a:rPr>
              <a:t>Φ</a:t>
            </a:r>
            <a:r>
              <a:rPr lang="el-GR" altLang="el-GR" sz="2400" dirty="0">
                <a:latin typeface="Arial Narrow" panose="020B0606020202030204" pitchFamily="34" charset="0"/>
                <a:cs typeface="Times New Roman" panose="02020603050405020304" pitchFamily="18" charset="0"/>
              </a:rPr>
              <a:t>άρμακα</a:t>
            </a:r>
            <a:r>
              <a:rPr lang="el-GR" altLang="el-GR" sz="2400" dirty="0">
                <a:latin typeface="Arial Narrow" panose="020B0606020202030204" pitchFamily="34" charset="0"/>
              </a:rPr>
              <a:t> </a:t>
            </a:r>
            <a:r>
              <a:rPr lang="el-GR" altLang="el-GR" sz="2400" dirty="0">
                <a:solidFill>
                  <a:schemeClr val="tx2"/>
                </a:solidFill>
                <a:latin typeface="Arial Narrow" panose="020B0606020202030204" pitchFamily="34" charset="0"/>
              </a:rPr>
              <a:t>(</a:t>
            </a:r>
            <a:r>
              <a:rPr lang="el-GR" altLang="el-GR" sz="2400" dirty="0" err="1">
                <a:solidFill>
                  <a:schemeClr val="tx2"/>
                </a:solidFill>
                <a:latin typeface="Arial Narrow" panose="020B0606020202030204" pitchFamily="34" charset="0"/>
                <a:cs typeface="Times New Roman" panose="02020603050405020304" pitchFamily="18" charset="0"/>
              </a:rPr>
              <a:t>κυκλοφωσφαμίδη</a:t>
            </a:r>
            <a:r>
              <a:rPr lang="el-GR" altLang="el-GR" sz="2400" dirty="0">
                <a:solidFill>
                  <a:schemeClr val="tx2"/>
                </a:solidFill>
                <a:latin typeface="Arial Narrow" panose="020B0606020202030204" pitchFamily="34" charset="0"/>
              </a:rPr>
              <a:t>, </a:t>
            </a:r>
            <a:r>
              <a:rPr lang="el-GR" altLang="el-GR" sz="2400" dirty="0">
                <a:solidFill>
                  <a:schemeClr val="tx2"/>
                </a:solidFill>
                <a:latin typeface="Arial Narrow" panose="020B0606020202030204" pitchFamily="34" charset="0"/>
                <a:cs typeface="Times New Roman" panose="02020603050405020304" pitchFamily="18" charset="0"/>
              </a:rPr>
              <a:t>αντιπηκτικά</a:t>
            </a:r>
            <a:r>
              <a:rPr lang="el-GR" altLang="el-GR" sz="2400" dirty="0">
                <a:solidFill>
                  <a:schemeClr val="tx2"/>
                </a:solidFill>
                <a:latin typeface="Arial Narrow" panose="020B0606020202030204" pitchFamily="34" charset="0"/>
              </a:rPr>
              <a:t>) </a:t>
            </a:r>
          </a:p>
        </p:txBody>
      </p:sp>
      <p:sp>
        <p:nvSpPr>
          <p:cNvPr id="835589" name="Line 5"/>
          <p:cNvSpPr>
            <a:spLocks noChangeShapeType="1"/>
          </p:cNvSpPr>
          <p:nvPr/>
        </p:nvSpPr>
        <p:spPr bwMode="auto">
          <a:xfrm>
            <a:off x="0" y="908050"/>
            <a:ext cx="9144000"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76194" name="Picture 2" descr="msotw9_temp0"/>
          <p:cNvPicPr>
            <a:picLocks noChangeAspect="1" noChangeArrowheads="1"/>
          </p:cNvPicPr>
          <p:nvPr/>
        </p:nvPicPr>
        <p:blipFill>
          <a:blip r:embed="rId3">
            <a:lum bright="-40000" contrast="40000"/>
            <a:extLst>
              <a:ext uri="{28A0092B-C50C-407E-A947-70E740481C1C}">
                <a14:useLocalDpi xmlns:a14="http://schemas.microsoft.com/office/drawing/2010/main" val="0"/>
              </a:ext>
            </a:extLst>
          </a:blip>
          <a:srcRect/>
          <a:stretch>
            <a:fillRect/>
          </a:stretch>
        </p:blipFill>
        <p:spPr bwMode="auto">
          <a:xfrm>
            <a:off x="1917700" y="0"/>
            <a:ext cx="5454650" cy="6858000"/>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5586" name="Rectangle 2"/>
          <p:cNvSpPr>
            <a:spLocks noGrp="1" noChangeArrowheads="1"/>
          </p:cNvSpPr>
          <p:nvPr>
            <p:ph type="title"/>
          </p:nvPr>
        </p:nvSpPr>
        <p:spPr/>
        <p:txBody>
          <a:bodyPr/>
          <a:lstStyle/>
          <a:p>
            <a:r>
              <a:rPr lang="el-GR" altLang="el-GR" sz="2800"/>
              <a:t>ΑΙΤΙΑ ΑΙΜΑΤΟΥΡΙΑΣ</a:t>
            </a:r>
          </a:p>
        </p:txBody>
      </p:sp>
      <p:sp>
        <p:nvSpPr>
          <p:cNvPr id="835587" name="Rectangle 3"/>
          <p:cNvSpPr>
            <a:spLocks noGrp="1" noChangeArrowheads="1"/>
          </p:cNvSpPr>
          <p:nvPr>
            <p:ph type="body" idx="1"/>
          </p:nvPr>
        </p:nvSpPr>
        <p:spPr>
          <a:xfrm>
            <a:off x="250825" y="1125538"/>
            <a:ext cx="8728075" cy="5634037"/>
          </a:xfrm>
        </p:spPr>
        <p:txBody>
          <a:bodyPr/>
          <a:lstStyle/>
          <a:p>
            <a:pPr lvl="1">
              <a:lnSpc>
                <a:spcPct val="155000"/>
              </a:lnSpc>
            </a:pPr>
            <a:r>
              <a:rPr lang="el-GR" altLang="el-GR" sz="2400" dirty="0">
                <a:latin typeface="Arial Narrow" panose="020B0606020202030204" pitchFamily="34" charset="0"/>
              </a:rPr>
              <a:t>Λιθίαση, φ</a:t>
            </a:r>
            <a:r>
              <a:rPr lang="el-GR" altLang="el-GR" sz="2400" dirty="0">
                <a:latin typeface="Arial Narrow" panose="020B0606020202030204" pitchFamily="34" charset="0"/>
                <a:cs typeface="Times New Roman" panose="02020603050405020304" pitchFamily="18" charset="0"/>
              </a:rPr>
              <a:t>λεγμονή</a:t>
            </a:r>
            <a:endParaRPr lang="el-GR" altLang="el-GR" sz="2400" dirty="0">
              <a:latin typeface="Arial Narrow" panose="020B0606020202030204" pitchFamily="34" charset="0"/>
            </a:endParaRPr>
          </a:p>
          <a:p>
            <a:pPr lvl="1">
              <a:lnSpc>
                <a:spcPct val="155000"/>
              </a:lnSpc>
            </a:pPr>
            <a:r>
              <a:rPr lang="el-GR" altLang="el-GR" sz="2400" dirty="0">
                <a:latin typeface="Arial Narrow" panose="020B0606020202030204" pitchFamily="34" charset="0"/>
              </a:rPr>
              <a:t>Ό</a:t>
            </a:r>
            <a:r>
              <a:rPr lang="el-GR" altLang="el-GR" sz="2400" dirty="0">
                <a:latin typeface="Arial Narrow" panose="020B0606020202030204" pitchFamily="34" charset="0"/>
                <a:cs typeface="Times New Roman" panose="02020603050405020304" pitchFamily="18" charset="0"/>
              </a:rPr>
              <a:t>γκο</a:t>
            </a:r>
            <a:r>
              <a:rPr lang="el-GR" altLang="el-GR" sz="2400" dirty="0">
                <a:latin typeface="Arial Narrow" panose="020B0606020202030204" pitchFamily="34" charset="0"/>
              </a:rPr>
              <a:t>ι ουροποιητικού  </a:t>
            </a:r>
          </a:p>
          <a:p>
            <a:pPr lvl="1">
              <a:lnSpc>
                <a:spcPct val="155000"/>
              </a:lnSpc>
            </a:pPr>
            <a:r>
              <a:rPr lang="el-GR" altLang="el-GR" sz="2400" dirty="0">
                <a:latin typeface="Arial Narrow" panose="020B0606020202030204" pitchFamily="34" charset="0"/>
              </a:rPr>
              <a:t>Τ</a:t>
            </a:r>
            <a:r>
              <a:rPr lang="el-GR" altLang="el-GR" sz="2400" dirty="0">
                <a:latin typeface="Arial Narrow" panose="020B0606020202030204" pitchFamily="34" charset="0"/>
                <a:cs typeface="Times New Roman" panose="02020603050405020304" pitchFamily="18" charset="0"/>
              </a:rPr>
              <a:t>ραύμα</a:t>
            </a:r>
            <a:endParaRPr lang="el-GR" altLang="el-GR" sz="2400" dirty="0">
              <a:latin typeface="Arial Narrow" panose="020B0606020202030204" pitchFamily="34" charset="0"/>
            </a:endParaRPr>
          </a:p>
          <a:p>
            <a:pPr lvl="1">
              <a:lnSpc>
                <a:spcPct val="155000"/>
              </a:lnSpc>
            </a:pPr>
            <a:r>
              <a:rPr lang="el-GR" altLang="el-GR" sz="2400" dirty="0" err="1">
                <a:latin typeface="Arial Narrow" panose="020B0606020202030204" pitchFamily="34" charset="0"/>
              </a:rPr>
              <a:t>Σπ</a:t>
            </a:r>
            <a:r>
              <a:rPr lang="el-GR" altLang="el-GR" sz="2400" dirty="0" err="1">
                <a:latin typeface="Arial Narrow" panose="020B0606020202030204" pitchFamily="34" charset="0"/>
                <a:cs typeface="Times New Roman" panose="02020603050405020304" pitchFamily="18" charset="0"/>
              </a:rPr>
              <a:t>ειραματονεφρίτιδες</a:t>
            </a:r>
            <a:endParaRPr lang="el-GR" altLang="el-GR" sz="2400" dirty="0">
              <a:latin typeface="Arial Narrow" panose="020B0606020202030204" pitchFamily="34" charset="0"/>
            </a:endParaRPr>
          </a:p>
          <a:p>
            <a:pPr lvl="1">
              <a:lnSpc>
                <a:spcPct val="155000"/>
              </a:lnSpc>
            </a:pPr>
            <a:r>
              <a:rPr lang="el-GR" altLang="el-GR" sz="2400" dirty="0">
                <a:latin typeface="Arial Narrow" panose="020B0606020202030204" pitchFamily="34" charset="0"/>
              </a:rPr>
              <a:t>Δ</a:t>
            </a:r>
            <a:r>
              <a:rPr lang="el-GR" altLang="el-GR" sz="2400" dirty="0">
                <a:latin typeface="Arial Narrow" panose="020B0606020202030204" pitchFamily="34" charset="0"/>
                <a:cs typeface="Times New Roman" panose="02020603050405020304" pitchFamily="18" charset="0"/>
              </a:rPr>
              <a:t>ιάμεσες νεφροπάθειες </a:t>
            </a:r>
            <a:endParaRPr lang="el-GR" altLang="el-GR" sz="2400" dirty="0">
              <a:latin typeface="Arial Narrow" panose="020B0606020202030204" pitchFamily="34" charset="0"/>
            </a:endParaRPr>
          </a:p>
          <a:p>
            <a:pPr lvl="1">
              <a:lnSpc>
                <a:spcPct val="155000"/>
              </a:lnSpc>
            </a:pPr>
            <a:r>
              <a:rPr lang="el-GR" altLang="el-GR" sz="2400" dirty="0">
                <a:latin typeface="Arial Narrow" panose="020B0606020202030204" pitchFamily="34" charset="0"/>
              </a:rPr>
              <a:t>Κ</a:t>
            </a:r>
            <a:r>
              <a:rPr lang="el-GR" altLang="el-GR" sz="2400" dirty="0">
                <a:latin typeface="Arial Narrow" panose="020B0606020202030204" pitchFamily="34" charset="0"/>
                <a:cs typeface="Times New Roman" panose="02020603050405020304" pitchFamily="18" charset="0"/>
              </a:rPr>
              <a:t>υστική νόσος των νεφρών</a:t>
            </a:r>
            <a:endParaRPr lang="el-GR" altLang="el-GR" sz="2400" dirty="0">
              <a:latin typeface="Arial Narrow" panose="020B0606020202030204" pitchFamily="34" charset="0"/>
            </a:endParaRPr>
          </a:p>
          <a:p>
            <a:pPr lvl="1">
              <a:lnSpc>
                <a:spcPct val="155000"/>
              </a:lnSpc>
            </a:pPr>
            <a:r>
              <a:rPr lang="el-GR" altLang="el-GR" sz="2400" dirty="0">
                <a:latin typeface="Arial Narrow" panose="020B0606020202030204" pitchFamily="34" charset="0"/>
              </a:rPr>
              <a:t>Δ</a:t>
            </a:r>
            <a:r>
              <a:rPr lang="el-GR" altLang="el-GR" sz="2400" dirty="0">
                <a:latin typeface="Arial Narrow" panose="020B0606020202030204" pitchFamily="34" charset="0"/>
                <a:cs typeface="Times New Roman" panose="02020603050405020304" pitchFamily="18" charset="0"/>
              </a:rPr>
              <a:t>ιαταραχές πηκτικού</a:t>
            </a:r>
            <a:r>
              <a:rPr lang="el-GR" altLang="el-GR" sz="2400" dirty="0">
                <a:latin typeface="Arial Narrow" panose="020B0606020202030204" pitchFamily="34" charset="0"/>
              </a:rPr>
              <a:t> μηχανισμού </a:t>
            </a:r>
          </a:p>
          <a:p>
            <a:pPr lvl="1">
              <a:lnSpc>
                <a:spcPct val="155000"/>
              </a:lnSpc>
            </a:pPr>
            <a:r>
              <a:rPr lang="el-GR" altLang="el-GR" sz="2400" dirty="0">
                <a:latin typeface="Arial Narrow" panose="020B0606020202030204" pitchFamily="34" charset="0"/>
              </a:rPr>
              <a:t>Λοιμώδης </a:t>
            </a:r>
            <a:r>
              <a:rPr lang="el-GR" altLang="el-GR" sz="2400" dirty="0">
                <a:latin typeface="Arial Narrow" panose="020B0606020202030204" pitchFamily="34" charset="0"/>
                <a:cs typeface="Times New Roman" panose="02020603050405020304" pitchFamily="18" charset="0"/>
              </a:rPr>
              <a:t>ενδοκαρδίτιδα </a:t>
            </a:r>
            <a:endParaRPr lang="el-GR" altLang="el-GR" sz="2400" dirty="0">
              <a:latin typeface="Arial Narrow" panose="020B0606020202030204" pitchFamily="34" charset="0"/>
            </a:endParaRPr>
          </a:p>
          <a:p>
            <a:pPr lvl="1">
              <a:lnSpc>
                <a:spcPct val="155000"/>
              </a:lnSpc>
            </a:pPr>
            <a:r>
              <a:rPr lang="el-GR" altLang="el-GR" sz="2400" dirty="0">
                <a:latin typeface="Arial Narrow" panose="020B0606020202030204" pitchFamily="34" charset="0"/>
              </a:rPr>
              <a:t>Φ</a:t>
            </a:r>
            <a:r>
              <a:rPr lang="el-GR" altLang="el-GR" sz="2400" dirty="0">
                <a:latin typeface="Arial Narrow" panose="020B0606020202030204" pitchFamily="34" charset="0"/>
                <a:cs typeface="Times New Roman" panose="02020603050405020304" pitchFamily="18" charset="0"/>
              </a:rPr>
              <a:t>άρμακα</a:t>
            </a:r>
            <a:r>
              <a:rPr lang="el-GR" altLang="el-GR" sz="2400" dirty="0">
                <a:latin typeface="Arial Narrow" panose="020B0606020202030204" pitchFamily="34" charset="0"/>
              </a:rPr>
              <a:t> </a:t>
            </a:r>
            <a:r>
              <a:rPr lang="el-GR" altLang="el-GR" sz="2400" dirty="0">
                <a:solidFill>
                  <a:schemeClr val="tx2"/>
                </a:solidFill>
                <a:latin typeface="Arial Narrow" panose="020B0606020202030204" pitchFamily="34" charset="0"/>
              </a:rPr>
              <a:t>(</a:t>
            </a:r>
            <a:r>
              <a:rPr lang="el-GR" altLang="el-GR" sz="2400" dirty="0" err="1" smtClean="0">
                <a:solidFill>
                  <a:schemeClr val="tx2"/>
                </a:solidFill>
                <a:latin typeface="Arial Narrow" panose="020B0606020202030204" pitchFamily="34" charset="0"/>
                <a:cs typeface="Times New Roman" panose="02020603050405020304" pitchFamily="18" charset="0"/>
              </a:rPr>
              <a:t>κυκλοφωσφαμίδη</a:t>
            </a:r>
            <a:r>
              <a:rPr lang="el-GR" altLang="el-GR" sz="2400" dirty="0" smtClean="0">
                <a:solidFill>
                  <a:schemeClr val="tx2"/>
                </a:solidFill>
                <a:latin typeface="Arial Narrow" panose="020B0606020202030204" pitchFamily="34" charset="0"/>
              </a:rPr>
              <a:t>) </a:t>
            </a:r>
            <a:endParaRPr lang="el-GR" altLang="el-GR" sz="2400" dirty="0">
              <a:solidFill>
                <a:schemeClr val="tx2"/>
              </a:solidFill>
              <a:latin typeface="Arial Narrow" panose="020B0606020202030204" pitchFamily="34" charset="0"/>
            </a:endParaRPr>
          </a:p>
        </p:txBody>
      </p:sp>
      <p:sp>
        <p:nvSpPr>
          <p:cNvPr id="835589" name="Line 5"/>
          <p:cNvSpPr>
            <a:spLocks noChangeShapeType="1"/>
          </p:cNvSpPr>
          <p:nvPr/>
        </p:nvSpPr>
        <p:spPr bwMode="auto">
          <a:xfrm>
            <a:off x="0" y="908050"/>
            <a:ext cx="9144000"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solidFill>
                <a:srgbClr val="FFFFFF"/>
              </a:solidFill>
            </a:endParaRPr>
          </a:p>
        </p:txBody>
      </p:sp>
    </p:spTree>
    <p:extLst>
      <p:ext uri="{BB962C8B-B14F-4D97-AF65-F5344CB8AC3E}">
        <p14:creationId xmlns:p14="http://schemas.microsoft.com/office/powerpoint/2010/main" val="3440377261"/>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75170" name="Picture 2" descr="msotw9_temp0"/>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971600" y="0"/>
            <a:ext cx="7200850" cy="6858000"/>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1954" name="Rectangle 2"/>
          <p:cNvSpPr>
            <a:spLocks noGrp="1" noChangeArrowheads="1"/>
          </p:cNvSpPr>
          <p:nvPr>
            <p:ph type="title"/>
          </p:nvPr>
        </p:nvSpPr>
        <p:spPr>
          <a:xfrm>
            <a:off x="76200" y="76200"/>
            <a:ext cx="9067800" cy="760413"/>
          </a:xfrm>
        </p:spPr>
        <p:txBody>
          <a:bodyPr/>
          <a:lstStyle/>
          <a:p>
            <a:r>
              <a:rPr lang="el-GR" altLang="el-GR" sz="2800"/>
              <a:t>ΑΙΤΙΑ ΑΙΜΑΤΟΥΡΙΑΣ</a:t>
            </a:r>
          </a:p>
        </p:txBody>
      </p:sp>
      <p:sp>
        <p:nvSpPr>
          <p:cNvPr id="1021955" name="Rectangle 3"/>
          <p:cNvSpPr>
            <a:spLocks noGrp="1" noChangeArrowheads="1"/>
          </p:cNvSpPr>
          <p:nvPr>
            <p:ph type="body" idx="1"/>
          </p:nvPr>
        </p:nvSpPr>
        <p:spPr>
          <a:xfrm>
            <a:off x="1835696" y="980728"/>
            <a:ext cx="5977359" cy="5305425"/>
          </a:xfrm>
        </p:spPr>
        <p:txBody>
          <a:bodyPr/>
          <a:lstStyle/>
          <a:p>
            <a:pPr lvl="1">
              <a:lnSpc>
                <a:spcPct val="145000"/>
              </a:lnSpc>
            </a:pPr>
            <a:r>
              <a:rPr lang="el-GR" altLang="el-GR" sz="2400" dirty="0">
                <a:latin typeface="Arial Narrow" panose="020B0606020202030204" pitchFamily="34" charset="0"/>
              </a:rPr>
              <a:t>Λιθίαση, φ</a:t>
            </a:r>
            <a:r>
              <a:rPr lang="el-GR" altLang="el-GR" sz="2400" dirty="0">
                <a:latin typeface="Arial Narrow" panose="020B0606020202030204" pitchFamily="34" charset="0"/>
                <a:cs typeface="Times New Roman" panose="02020603050405020304" pitchFamily="18" charset="0"/>
              </a:rPr>
              <a:t>λεγμονή</a:t>
            </a:r>
            <a:endParaRPr lang="el-GR" altLang="el-GR" sz="2400" dirty="0">
              <a:latin typeface="Arial Narrow" panose="020B0606020202030204" pitchFamily="34" charset="0"/>
            </a:endParaRPr>
          </a:p>
          <a:p>
            <a:pPr lvl="1">
              <a:lnSpc>
                <a:spcPct val="145000"/>
              </a:lnSpc>
            </a:pPr>
            <a:r>
              <a:rPr lang="el-GR" altLang="el-GR" sz="2400" dirty="0">
                <a:latin typeface="Arial Narrow" panose="020B0606020202030204" pitchFamily="34" charset="0"/>
              </a:rPr>
              <a:t>Ό</a:t>
            </a:r>
            <a:r>
              <a:rPr lang="el-GR" altLang="el-GR" sz="2400" dirty="0">
                <a:latin typeface="Arial Narrow" panose="020B0606020202030204" pitchFamily="34" charset="0"/>
                <a:cs typeface="Times New Roman" panose="02020603050405020304" pitchFamily="18" charset="0"/>
              </a:rPr>
              <a:t>γκο</a:t>
            </a:r>
            <a:r>
              <a:rPr lang="el-GR" altLang="el-GR" sz="2400" dirty="0">
                <a:latin typeface="Arial Narrow" panose="020B0606020202030204" pitchFamily="34" charset="0"/>
              </a:rPr>
              <a:t>ι ουροποιητικού   </a:t>
            </a:r>
          </a:p>
          <a:p>
            <a:pPr lvl="1">
              <a:lnSpc>
                <a:spcPct val="145000"/>
              </a:lnSpc>
            </a:pPr>
            <a:r>
              <a:rPr lang="el-GR" altLang="el-GR" sz="2400" dirty="0">
                <a:latin typeface="Arial Narrow" panose="020B0606020202030204" pitchFamily="34" charset="0"/>
              </a:rPr>
              <a:t>Τ</a:t>
            </a:r>
            <a:r>
              <a:rPr lang="el-GR" altLang="el-GR" sz="2400" dirty="0">
                <a:latin typeface="Arial Narrow" panose="020B0606020202030204" pitchFamily="34" charset="0"/>
                <a:cs typeface="Times New Roman" panose="02020603050405020304" pitchFamily="18" charset="0"/>
              </a:rPr>
              <a:t>ραύμα</a:t>
            </a:r>
            <a:endParaRPr lang="el-GR" altLang="el-GR" sz="2400" dirty="0">
              <a:latin typeface="Arial Narrow" panose="020B0606020202030204" pitchFamily="34" charset="0"/>
            </a:endParaRPr>
          </a:p>
          <a:p>
            <a:pPr lvl="1">
              <a:lnSpc>
                <a:spcPct val="145000"/>
              </a:lnSpc>
            </a:pPr>
            <a:r>
              <a:rPr lang="el-GR" altLang="el-GR" sz="2400" dirty="0" err="1">
                <a:latin typeface="Arial Narrow" panose="020B0606020202030204" pitchFamily="34" charset="0"/>
              </a:rPr>
              <a:t>Σπ</a:t>
            </a:r>
            <a:r>
              <a:rPr lang="el-GR" altLang="el-GR" sz="2400" dirty="0" err="1">
                <a:latin typeface="Arial Narrow" panose="020B0606020202030204" pitchFamily="34" charset="0"/>
                <a:cs typeface="Times New Roman" panose="02020603050405020304" pitchFamily="18" charset="0"/>
              </a:rPr>
              <a:t>ειραματονεφρίτιδες</a:t>
            </a:r>
            <a:endParaRPr lang="el-GR" altLang="el-GR" sz="2400" dirty="0">
              <a:latin typeface="Arial Narrow" panose="020B0606020202030204" pitchFamily="34" charset="0"/>
            </a:endParaRPr>
          </a:p>
          <a:p>
            <a:pPr lvl="1">
              <a:lnSpc>
                <a:spcPct val="145000"/>
              </a:lnSpc>
            </a:pPr>
            <a:r>
              <a:rPr lang="el-GR" altLang="el-GR" sz="2400" dirty="0">
                <a:latin typeface="Arial Narrow" panose="020B0606020202030204" pitchFamily="34" charset="0"/>
              </a:rPr>
              <a:t>Δ</a:t>
            </a:r>
            <a:r>
              <a:rPr lang="el-GR" altLang="el-GR" sz="2400" dirty="0">
                <a:latin typeface="Arial Narrow" panose="020B0606020202030204" pitchFamily="34" charset="0"/>
                <a:cs typeface="Times New Roman" panose="02020603050405020304" pitchFamily="18" charset="0"/>
              </a:rPr>
              <a:t>ιάμεσες νεφροπάθειες </a:t>
            </a:r>
            <a:endParaRPr lang="el-GR" altLang="el-GR" sz="2400" dirty="0">
              <a:latin typeface="Arial Narrow" panose="020B0606020202030204" pitchFamily="34" charset="0"/>
            </a:endParaRPr>
          </a:p>
          <a:p>
            <a:pPr lvl="1">
              <a:lnSpc>
                <a:spcPct val="145000"/>
              </a:lnSpc>
            </a:pPr>
            <a:r>
              <a:rPr lang="el-GR" altLang="el-GR" sz="2400" dirty="0">
                <a:latin typeface="Arial Narrow" panose="020B0606020202030204" pitchFamily="34" charset="0"/>
              </a:rPr>
              <a:t>Κ</a:t>
            </a:r>
            <a:r>
              <a:rPr lang="el-GR" altLang="el-GR" sz="2400" dirty="0">
                <a:latin typeface="Arial Narrow" panose="020B0606020202030204" pitchFamily="34" charset="0"/>
                <a:cs typeface="Times New Roman" panose="02020603050405020304" pitchFamily="18" charset="0"/>
              </a:rPr>
              <a:t>υστική νόσος </a:t>
            </a:r>
            <a:r>
              <a:rPr lang="el-GR" altLang="el-GR" sz="2400" dirty="0" smtClean="0">
                <a:latin typeface="Arial Narrow" panose="020B0606020202030204" pitchFamily="34" charset="0"/>
                <a:cs typeface="Times New Roman" panose="02020603050405020304" pitchFamily="18" charset="0"/>
              </a:rPr>
              <a:t>νεφρού</a:t>
            </a:r>
            <a:endParaRPr lang="el-GR" altLang="el-GR" sz="2400" dirty="0">
              <a:latin typeface="Arial Narrow" panose="020B0606020202030204" pitchFamily="34" charset="0"/>
            </a:endParaRPr>
          </a:p>
          <a:p>
            <a:pPr lvl="1">
              <a:lnSpc>
                <a:spcPct val="145000"/>
              </a:lnSpc>
            </a:pPr>
            <a:r>
              <a:rPr lang="el-GR" altLang="el-GR" sz="2400" dirty="0">
                <a:latin typeface="Arial Narrow" panose="020B0606020202030204" pitchFamily="34" charset="0"/>
              </a:rPr>
              <a:t>Δ</a:t>
            </a:r>
            <a:r>
              <a:rPr lang="el-GR" altLang="el-GR" sz="2400" dirty="0">
                <a:latin typeface="Arial Narrow" panose="020B0606020202030204" pitchFamily="34" charset="0"/>
                <a:cs typeface="Times New Roman" panose="02020603050405020304" pitchFamily="18" charset="0"/>
              </a:rPr>
              <a:t>ιαταραχές πηκτικού</a:t>
            </a:r>
            <a:r>
              <a:rPr lang="el-GR" altLang="el-GR" sz="2400" dirty="0">
                <a:latin typeface="Arial Narrow" panose="020B0606020202030204" pitchFamily="34" charset="0"/>
              </a:rPr>
              <a:t> μηχανισμού </a:t>
            </a:r>
          </a:p>
          <a:p>
            <a:pPr lvl="1">
              <a:lnSpc>
                <a:spcPct val="145000"/>
              </a:lnSpc>
            </a:pPr>
            <a:r>
              <a:rPr lang="el-GR" altLang="el-GR" sz="2400" dirty="0">
                <a:latin typeface="Arial Narrow" panose="020B0606020202030204" pitchFamily="34" charset="0"/>
              </a:rPr>
              <a:t>Λοιμώδης </a:t>
            </a:r>
            <a:r>
              <a:rPr lang="el-GR" altLang="el-GR" sz="2400" dirty="0">
                <a:latin typeface="Arial Narrow" panose="020B0606020202030204" pitchFamily="34" charset="0"/>
                <a:cs typeface="Times New Roman" panose="02020603050405020304" pitchFamily="18" charset="0"/>
              </a:rPr>
              <a:t>ενδοκαρδίτιδα </a:t>
            </a:r>
            <a:endParaRPr lang="el-GR" altLang="el-GR" sz="2400" dirty="0">
              <a:latin typeface="Arial Narrow" panose="020B0606020202030204" pitchFamily="34" charset="0"/>
            </a:endParaRPr>
          </a:p>
          <a:p>
            <a:pPr lvl="1">
              <a:lnSpc>
                <a:spcPct val="145000"/>
              </a:lnSpc>
            </a:pPr>
            <a:r>
              <a:rPr lang="el-GR" altLang="el-GR" sz="2400" dirty="0">
                <a:latin typeface="Arial Narrow" panose="020B0606020202030204" pitchFamily="34" charset="0"/>
              </a:rPr>
              <a:t>Φ</a:t>
            </a:r>
            <a:r>
              <a:rPr lang="el-GR" altLang="el-GR" sz="2400" dirty="0">
                <a:latin typeface="Arial Narrow" panose="020B0606020202030204" pitchFamily="34" charset="0"/>
                <a:cs typeface="Times New Roman" panose="02020603050405020304" pitchFamily="18" charset="0"/>
              </a:rPr>
              <a:t>άρμακα</a:t>
            </a:r>
            <a:r>
              <a:rPr lang="el-GR" altLang="el-GR" sz="2400" dirty="0">
                <a:latin typeface="Arial Narrow" panose="020B0606020202030204" pitchFamily="34" charset="0"/>
              </a:rPr>
              <a:t> </a:t>
            </a:r>
            <a:r>
              <a:rPr lang="el-GR" altLang="el-GR" sz="2400" dirty="0">
                <a:solidFill>
                  <a:schemeClr val="tx2"/>
                </a:solidFill>
                <a:latin typeface="Arial Narrow" panose="020B0606020202030204" pitchFamily="34" charset="0"/>
              </a:rPr>
              <a:t>(</a:t>
            </a:r>
            <a:r>
              <a:rPr lang="el-GR" altLang="el-GR" sz="2400" dirty="0" err="1">
                <a:solidFill>
                  <a:schemeClr val="tx2"/>
                </a:solidFill>
                <a:latin typeface="Arial Narrow" panose="020B0606020202030204" pitchFamily="34" charset="0"/>
                <a:cs typeface="Times New Roman" panose="02020603050405020304" pitchFamily="18" charset="0"/>
              </a:rPr>
              <a:t>κυκλοφωσφαμίδη</a:t>
            </a:r>
            <a:r>
              <a:rPr lang="el-GR" altLang="el-GR" sz="2400" dirty="0">
                <a:solidFill>
                  <a:schemeClr val="tx2"/>
                </a:solidFill>
                <a:latin typeface="Arial Narrow" panose="020B0606020202030204" pitchFamily="34" charset="0"/>
              </a:rPr>
              <a:t>, </a:t>
            </a:r>
            <a:r>
              <a:rPr lang="el-GR" altLang="el-GR" sz="2400" dirty="0">
                <a:solidFill>
                  <a:schemeClr val="tx2"/>
                </a:solidFill>
                <a:latin typeface="Arial Narrow" panose="020B0606020202030204" pitchFamily="34" charset="0"/>
                <a:cs typeface="Times New Roman" panose="02020603050405020304" pitchFamily="18" charset="0"/>
              </a:rPr>
              <a:t>αντιπηκτικά</a:t>
            </a:r>
            <a:r>
              <a:rPr lang="el-GR" altLang="el-GR" sz="2400" dirty="0">
                <a:solidFill>
                  <a:schemeClr val="tx2"/>
                </a:solidFill>
                <a:latin typeface="Arial Narrow" panose="020B0606020202030204" pitchFamily="34" charset="0"/>
              </a:rPr>
              <a:t>) </a:t>
            </a:r>
          </a:p>
        </p:txBody>
      </p:sp>
      <p:sp>
        <p:nvSpPr>
          <p:cNvPr id="1021956" name="Line 4"/>
          <p:cNvSpPr>
            <a:spLocks noChangeShapeType="1"/>
          </p:cNvSpPr>
          <p:nvPr/>
        </p:nvSpPr>
        <p:spPr bwMode="auto">
          <a:xfrm>
            <a:off x="0" y="908050"/>
            <a:ext cx="9144000"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4562" name="Rectangle 2"/>
          <p:cNvSpPr>
            <a:spLocks noGrp="1" noChangeArrowheads="1"/>
          </p:cNvSpPr>
          <p:nvPr>
            <p:ph type="title"/>
          </p:nvPr>
        </p:nvSpPr>
        <p:spPr/>
        <p:txBody>
          <a:bodyPr/>
          <a:lstStyle/>
          <a:p>
            <a:r>
              <a:rPr lang="el-GR" altLang="el-GR" sz="2800"/>
              <a:t>ΠΡΟΕΛΕΥΣΗ ΑΙΜΑΤΟΥΡΙΑΣ</a:t>
            </a:r>
          </a:p>
        </p:txBody>
      </p:sp>
      <p:sp>
        <p:nvSpPr>
          <p:cNvPr id="834563" name="Rectangle 3"/>
          <p:cNvSpPr>
            <a:spLocks noGrp="1" noChangeArrowheads="1"/>
          </p:cNvSpPr>
          <p:nvPr>
            <p:ph type="body" idx="1"/>
          </p:nvPr>
        </p:nvSpPr>
        <p:spPr>
          <a:xfrm>
            <a:off x="539750" y="1557338"/>
            <a:ext cx="8604250" cy="4827587"/>
          </a:xfrm>
        </p:spPr>
        <p:txBody>
          <a:bodyPr/>
          <a:lstStyle/>
          <a:p>
            <a:pPr algn="just">
              <a:lnSpc>
                <a:spcPct val="75000"/>
              </a:lnSpc>
              <a:buFont typeface="Wingdings" panose="05000000000000000000" pitchFamily="2" charset="2"/>
              <a:buNone/>
            </a:pPr>
            <a:r>
              <a:rPr lang="el-GR" altLang="el-GR" sz="2800"/>
              <a:t>Δ</a:t>
            </a:r>
            <a:r>
              <a:rPr lang="el-GR" altLang="el-GR" sz="2800">
                <a:cs typeface="Times New Roman" panose="02020603050405020304" pitchFamily="18" charset="0"/>
              </a:rPr>
              <a:t>ιαδοχική ούρηση σε τρία δοχεία</a:t>
            </a:r>
            <a:endParaRPr lang="el-GR" altLang="el-GR" sz="2800"/>
          </a:p>
          <a:p>
            <a:pPr lvl="1" algn="just">
              <a:lnSpc>
                <a:spcPct val="5000"/>
              </a:lnSpc>
              <a:buFont typeface="Wingdings" panose="05000000000000000000" pitchFamily="2" charset="2"/>
              <a:buNone/>
            </a:pPr>
            <a:endParaRPr lang="el-GR" altLang="el-GR" sz="2400"/>
          </a:p>
          <a:p>
            <a:pPr lvl="1" algn="just">
              <a:lnSpc>
                <a:spcPct val="145000"/>
              </a:lnSpc>
              <a:buFont typeface="Wingdings" panose="05000000000000000000" pitchFamily="2" charset="2"/>
              <a:buNone/>
            </a:pPr>
            <a:r>
              <a:rPr lang="el-GR" altLang="el-GR" sz="3600">
                <a:solidFill>
                  <a:srgbClr val="FF3300"/>
                </a:solidFill>
                <a:sym typeface="Webdings" panose="05030102010509060703" pitchFamily="18" charset="2"/>
              </a:rPr>
              <a:t>  : </a:t>
            </a:r>
            <a:r>
              <a:rPr lang="el-GR" altLang="el-GR" sz="2800">
                <a:solidFill>
                  <a:srgbClr val="FF3300"/>
                </a:solidFill>
                <a:sym typeface="Webdings" panose="05030102010509060703" pitchFamily="18" charset="2"/>
              </a:rPr>
              <a:t>ολική </a:t>
            </a:r>
            <a:r>
              <a:rPr lang="el-GR" altLang="el-GR" sz="2000">
                <a:solidFill>
                  <a:schemeClr val="tx2"/>
                </a:solidFill>
                <a:sym typeface="Webdings" panose="05030102010509060703" pitchFamily="18" charset="2"/>
              </a:rPr>
              <a:t>(νεφρός, πύελος, ουρητήρες)</a:t>
            </a:r>
          </a:p>
          <a:p>
            <a:pPr lvl="1" algn="just">
              <a:lnSpc>
                <a:spcPct val="75000"/>
              </a:lnSpc>
              <a:buFont typeface="Wingdings" panose="05000000000000000000" pitchFamily="2" charset="2"/>
              <a:buNone/>
            </a:pPr>
            <a:endParaRPr lang="el-GR" altLang="el-GR" sz="2800">
              <a:solidFill>
                <a:srgbClr val="FF3300"/>
              </a:solidFill>
              <a:sym typeface="Webdings" panose="05030102010509060703" pitchFamily="18" charset="2"/>
            </a:endParaRPr>
          </a:p>
          <a:p>
            <a:pPr lvl="1" algn="just">
              <a:lnSpc>
                <a:spcPct val="35000"/>
              </a:lnSpc>
              <a:buFont typeface="Wingdings" panose="05000000000000000000" pitchFamily="2" charset="2"/>
              <a:buNone/>
            </a:pPr>
            <a:r>
              <a:rPr lang="el-GR" altLang="el-GR" sz="2800">
                <a:solidFill>
                  <a:srgbClr val="FF3300"/>
                </a:solidFill>
                <a:sym typeface="Webdings" panose="05030102010509060703" pitchFamily="18" charset="2"/>
              </a:rPr>
              <a:t>				</a:t>
            </a:r>
            <a:endParaRPr lang="el-GR" altLang="el-GR" sz="1800">
              <a:solidFill>
                <a:srgbClr val="FF3300"/>
              </a:solidFill>
            </a:endParaRPr>
          </a:p>
          <a:p>
            <a:pPr lvl="1" algn="just">
              <a:lnSpc>
                <a:spcPct val="75000"/>
              </a:lnSpc>
              <a:buFont typeface="Wingdings" panose="05000000000000000000" pitchFamily="2" charset="2"/>
              <a:buNone/>
            </a:pPr>
            <a:endParaRPr lang="el-GR" altLang="el-GR" sz="3600">
              <a:solidFill>
                <a:srgbClr val="FF3300"/>
              </a:solidFill>
              <a:sym typeface="Webdings" panose="05030102010509060703" pitchFamily="18" charset="2"/>
            </a:endParaRPr>
          </a:p>
          <a:p>
            <a:pPr lvl="1" algn="just">
              <a:lnSpc>
                <a:spcPct val="75000"/>
              </a:lnSpc>
              <a:buFont typeface="Wingdings" panose="05000000000000000000" pitchFamily="2" charset="2"/>
              <a:buNone/>
            </a:pPr>
            <a:r>
              <a:rPr lang="el-GR" altLang="el-GR" sz="3600">
                <a:solidFill>
                  <a:srgbClr val="FF3300"/>
                </a:solidFill>
                <a:sym typeface="Webdings" panose="05030102010509060703" pitchFamily="18" charset="2"/>
              </a:rPr>
              <a:t> </a:t>
            </a:r>
            <a:r>
              <a:rPr lang="el-GR" altLang="el-GR" sz="3600">
                <a:sym typeface="Webdings" panose="05030102010509060703" pitchFamily="18" charset="2"/>
              </a:rPr>
              <a:t> </a:t>
            </a:r>
            <a:r>
              <a:rPr lang="el-GR" altLang="el-GR" sz="3600">
                <a:solidFill>
                  <a:srgbClr val="FF3300"/>
                </a:solidFill>
                <a:sym typeface="Webdings" panose="05030102010509060703" pitchFamily="18" charset="2"/>
              </a:rPr>
              <a:t>: </a:t>
            </a:r>
            <a:r>
              <a:rPr lang="el-GR" altLang="el-GR" sz="2800">
                <a:solidFill>
                  <a:srgbClr val="FF3300"/>
                </a:solidFill>
                <a:sym typeface="Webdings" panose="05030102010509060703" pitchFamily="18" charset="2"/>
              </a:rPr>
              <a:t>αρχική </a:t>
            </a:r>
            <a:r>
              <a:rPr lang="el-GR" altLang="el-GR" sz="1800">
                <a:solidFill>
                  <a:schemeClr val="tx2"/>
                </a:solidFill>
                <a:sym typeface="Webdings" panose="05030102010509060703" pitchFamily="18" charset="2"/>
              </a:rPr>
              <a:t>(</a:t>
            </a:r>
            <a:r>
              <a:rPr lang="el-GR" altLang="el-GR" sz="2000">
                <a:solidFill>
                  <a:schemeClr val="tx2"/>
                </a:solidFill>
                <a:cs typeface="Times New Roman" panose="02020603050405020304" pitchFamily="18" charset="0"/>
              </a:rPr>
              <a:t>ουρήθρα</a:t>
            </a:r>
            <a:r>
              <a:rPr lang="el-GR" altLang="el-GR" sz="2000">
                <a:solidFill>
                  <a:schemeClr val="tx2"/>
                </a:solidFill>
              </a:rPr>
              <a:t>)</a:t>
            </a:r>
            <a:endParaRPr lang="el-GR" altLang="el-GR" sz="2400">
              <a:solidFill>
                <a:schemeClr val="tx2"/>
              </a:solidFill>
            </a:endParaRPr>
          </a:p>
          <a:p>
            <a:pPr lvl="1" algn="just">
              <a:lnSpc>
                <a:spcPct val="55000"/>
              </a:lnSpc>
              <a:buFont typeface="Wingdings" panose="05000000000000000000" pitchFamily="2" charset="2"/>
              <a:buNone/>
            </a:pPr>
            <a:endParaRPr lang="el-GR" altLang="el-GR" sz="1600">
              <a:sym typeface="Webdings" panose="05030102010509060703" pitchFamily="18" charset="2"/>
            </a:endParaRPr>
          </a:p>
          <a:p>
            <a:pPr lvl="1" algn="just">
              <a:lnSpc>
                <a:spcPct val="75000"/>
              </a:lnSpc>
              <a:buFont typeface="Wingdings" panose="05000000000000000000" pitchFamily="2" charset="2"/>
              <a:buNone/>
            </a:pPr>
            <a:endParaRPr lang="el-GR" altLang="el-GR" sz="3600">
              <a:sym typeface="Webdings" panose="05030102010509060703" pitchFamily="18" charset="2"/>
            </a:endParaRPr>
          </a:p>
          <a:p>
            <a:pPr lvl="1" algn="just">
              <a:lnSpc>
                <a:spcPct val="165000"/>
              </a:lnSpc>
              <a:buFont typeface="Wingdings" panose="05000000000000000000" pitchFamily="2" charset="2"/>
              <a:buNone/>
            </a:pPr>
            <a:r>
              <a:rPr lang="el-GR" altLang="el-GR" sz="3600">
                <a:sym typeface="Webdings" panose="05030102010509060703" pitchFamily="18" charset="2"/>
              </a:rPr>
              <a:t>  </a:t>
            </a:r>
            <a:r>
              <a:rPr lang="el-GR" altLang="el-GR" sz="3600">
                <a:solidFill>
                  <a:srgbClr val="FF3300"/>
                </a:solidFill>
                <a:sym typeface="Webdings" panose="05030102010509060703" pitchFamily="18" charset="2"/>
              </a:rPr>
              <a:t></a:t>
            </a:r>
            <a:r>
              <a:rPr lang="el-GR" altLang="el-GR" sz="3600">
                <a:sym typeface="Webdings" panose="05030102010509060703" pitchFamily="18" charset="2"/>
              </a:rPr>
              <a:t> </a:t>
            </a:r>
            <a:r>
              <a:rPr lang="el-GR" altLang="el-GR" sz="3600">
                <a:solidFill>
                  <a:srgbClr val="FF3300"/>
                </a:solidFill>
                <a:sym typeface="Webdings" panose="05030102010509060703" pitchFamily="18" charset="2"/>
              </a:rPr>
              <a:t>: </a:t>
            </a:r>
            <a:r>
              <a:rPr lang="el-GR" altLang="el-GR" sz="2800">
                <a:solidFill>
                  <a:srgbClr val="FF3300"/>
                </a:solidFill>
                <a:sym typeface="Webdings" panose="05030102010509060703" pitchFamily="18" charset="2"/>
              </a:rPr>
              <a:t>τελική </a:t>
            </a:r>
            <a:r>
              <a:rPr lang="el-GR" altLang="el-GR" sz="1800">
                <a:solidFill>
                  <a:schemeClr val="tx2"/>
                </a:solidFill>
                <a:sym typeface="Webdings" panose="05030102010509060703" pitchFamily="18" charset="2"/>
              </a:rPr>
              <a:t>(</a:t>
            </a:r>
            <a:r>
              <a:rPr lang="el-GR" altLang="el-GR" sz="2000">
                <a:solidFill>
                  <a:schemeClr val="tx2"/>
                </a:solidFill>
                <a:cs typeface="Times New Roman" panose="02020603050405020304" pitchFamily="18" charset="0"/>
              </a:rPr>
              <a:t>ουρ</a:t>
            </a:r>
            <a:r>
              <a:rPr lang="el-GR" altLang="el-GR" sz="2000">
                <a:solidFill>
                  <a:schemeClr val="tx2"/>
                </a:solidFill>
              </a:rPr>
              <a:t>οδόχος, προστάτης)</a:t>
            </a:r>
            <a:endParaRPr lang="el-GR" altLang="el-GR" sz="2400">
              <a:solidFill>
                <a:schemeClr val="tx2"/>
              </a:solidFill>
            </a:endParaRPr>
          </a:p>
          <a:p>
            <a:pPr lvl="1" algn="just">
              <a:lnSpc>
                <a:spcPct val="75000"/>
              </a:lnSpc>
              <a:buFont typeface="Wingdings" panose="05000000000000000000" pitchFamily="2" charset="2"/>
              <a:buNone/>
            </a:pPr>
            <a:endParaRPr lang="el-GR" altLang="el-GR" sz="1600"/>
          </a:p>
        </p:txBody>
      </p:sp>
      <p:sp>
        <p:nvSpPr>
          <p:cNvPr id="834589" name="Line 29"/>
          <p:cNvSpPr>
            <a:spLocks noChangeShapeType="1"/>
          </p:cNvSpPr>
          <p:nvPr/>
        </p:nvSpPr>
        <p:spPr bwMode="auto">
          <a:xfrm>
            <a:off x="0" y="981075"/>
            <a:ext cx="9144000"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8658" name="Rectangle 2"/>
          <p:cNvSpPr>
            <a:spLocks noGrp="1" noChangeArrowheads="1"/>
          </p:cNvSpPr>
          <p:nvPr>
            <p:ph type="title"/>
          </p:nvPr>
        </p:nvSpPr>
        <p:spPr/>
        <p:txBody>
          <a:bodyPr/>
          <a:lstStyle/>
          <a:p>
            <a:r>
              <a:rPr lang="el-GR" altLang="el-GR" sz="2800">
                <a:latin typeface="Arial Narrow" panose="020B0606020202030204" pitchFamily="34" charset="0"/>
              </a:rPr>
              <a:t>ΑΙΤΙΑ ΑΙΜΟΣΦΑΙΡΙΝΟΥΡΙΑΣ</a:t>
            </a:r>
          </a:p>
        </p:txBody>
      </p:sp>
      <p:sp>
        <p:nvSpPr>
          <p:cNvPr id="838659" name="Rectangle 3"/>
          <p:cNvSpPr>
            <a:spLocks noGrp="1" noChangeArrowheads="1"/>
          </p:cNvSpPr>
          <p:nvPr>
            <p:ph type="body" sz="half" idx="1"/>
          </p:nvPr>
        </p:nvSpPr>
        <p:spPr>
          <a:xfrm>
            <a:off x="179388" y="1557338"/>
            <a:ext cx="4392612" cy="4135491"/>
          </a:xfrm>
          <a:noFill/>
          <a:ln w="12700">
            <a:solidFill>
              <a:srgbClr val="FF00FF"/>
            </a:solidFill>
            <a:miter lim="800000"/>
            <a:headEnd/>
            <a:tailEnd/>
          </a:ln>
        </p:spPr>
        <p:txBody>
          <a:bodyPr/>
          <a:lstStyle/>
          <a:p>
            <a:r>
              <a:rPr lang="el-GR" altLang="el-GR" sz="2200" dirty="0">
                <a:latin typeface="Arial Narrow" panose="020B0606020202030204" pitchFamily="34" charset="0"/>
              </a:rPr>
              <a:t>Κ</a:t>
            </a:r>
            <a:r>
              <a:rPr lang="el-GR" altLang="el-GR" sz="2200" dirty="0">
                <a:latin typeface="Arial Narrow" panose="020B0606020202030204" pitchFamily="34" charset="0"/>
                <a:cs typeface="Times New Roman" panose="02020603050405020304" pitchFamily="18" charset="0"/>
              </a:rPr>
              <a:t>ληρονομική </a:t>
            </a:r>
            <a:r>
              <a:rPr lang="el-GR" altLang="el-GR" sz="2200" dirty="0" err="1">
                <a:latin typeface="Arial Narrow" panose="020B0606020202030204" pitchFamily="34" charset="0"/>
                <a:cs typeface="Times New Roman" panose="02020603050405020304" pitchFamily="18" charset="0"/>
              </a:rPr>
              <a:t>σφαιροκυττάρωση</a:t>
            </a:r>
            <a:endParaRPr lang="el-GR" altLang="el-GR" sz="2200" dirty="0">
              <a:latin typeface="Arial Narrow" panose="020B0606020202030204" pitchFamily="34" charset="0"/>
            </a:endParaRPr>
          </a:p>
          <a:p>
            <a:endParaRPr lang="el-GR" altLang="el-GR" sz="2200" dirty="0">
              <a:latin typeface="Arial Narrow" panose="020B0606020202030204" pitchFamily="34" charset="0"/>
            </a:endParaRPr>
          </a:p>
          <a:p>
            <a:r>
              <a:rPr lang="el-GR" altLang="el-GR" sz="2200" dirty="0">
                <a:latin typeface="Arial Narrow" panose="020B0606020202030204" pitchFamily="34" charset="0"/>
              </a:rPr>
              <a:t>Κ</a:t>
            </a:r>
            <a:r>
              <a:rPr lang="el-GR" altLang="el-GR" sz="2200" dirty="0">
                <a:latin typeface="Arial Narrow" panose="020B0606020202030204" pitchFamily="34" charset="0"/>
                <a:cs typeface="Times New Roman" panose="02020603050405020304" pitchFamily="18" charset="0"/>
              </a:rPr>
              <a:t>ληρονομικές </a:t>
            </a:r>
            <a:r>
              <a:rPr lang="el-GR" altLang="el-GR" sz="2200" dirty="0" err="1">
                <a:latin typeface="Arial Narrow" panose="020B0606020202030204" pitchFamily="34" charset="0"/>
                <a:cs typeface="Times New Roman" panose="02020603050405020304" pitchFamily="18" charset="0"/>
              </a:rPr>
              <a:t>αιμοσφαιρινοπάθειες</a:t>
            </a:r>
            <a:r>
              <a:rPr lang="el-GR" altLang="el-GR" sz="2200" dirty="0">
                <a:latin typeface="Arial Narrow" panose="020B0606020202030204" pitchFamily="34" charset="0"/>
                <a:cs typeface="Times New Roman" panose="02020603050405020304" pitchFamily="18" charset="0"/>
              </a:rPr>
              <a:t> </a:t>
            </a:r>
            <a:endParaRPr lang="el-GR" altLang="el-GR" sz="2200" dirty="0">
              <a:latin typeface="Arial Narrow" panose="020B0606020202030204" pitchFamily="34" charset="0"/>
            </a:endParaRPr>
          </a:p>
          <a:p>
            <a:endParaRPr lang="el-GR" altLang="el-GR" sz="2200" dirty="0">
              <a:latin typeface="Arial Narrow" panose="020B0606020202030204" pitchFamily="34" charset="0"/>
            </a:endParaRPr>
          </a:p>
          <a:p>
            <a:r>
              <a:rPr lang="el-GR" altLang="el-GR" sz="2200" dirty="0">
                <a:latin typeface="Arial Narrow" panose="020B0606020202030204" pitchFamily="34" charset="0"/>
              </a:rPr>
              <a:t>Έ</a:t>
            </a:r>
            <a:r>
              <a:rPr lang="el-GR" altLang="el-GR" sz="2200" dirty="0">
                <a:latin typeface="Arial Narrow" panose="020B0606020202030204" pitchFamily="34" charset="0"/>
                <a:cs typeface="Times New Roman" panose="02020603050405020304" pitchFamily="18" charset="0"/>
              </a:rPr>
              <a:t>λλειψη G-6-PD</a:t>
            </a:r>
            <a:endParaRPr lang="el-GR" altLang="el-GR" sz="2200" dirty="0">
              <a:latin typeface="Arial Narrow" panose="020B0606020202030204" pitchFamily="34" charset="0"/>
            </a:endParaRPr>
          </a:p>
          <a:p>
            <a:pPr>
              <a:lnSpc>
                <a:spcPct val="115000"/>
              </a:lnSpc>
            </a:pPr>
            <a:endParaRPr lang="el-GR" altLang="el-GR" sz="2200" dirty="0">
              <a:latin typeface="Arial Narrow" panose="020B0606020202030204" pitchFamily="34" charset="0"/>
            </a:endParaRPr>
          </a:p>
          <a:p>
            <a:r>
              <a:rPr lang="el-GR" altLang="el-GR" sz="2200" dirty="0" err="1" smtClean="0">
                <a:latin typeface="Arial Narrow" panose="020B0606020202030204" pitchFamily="34" charset="0"/>
              </a:rPr>
              <a:t>Π</a:t>
            </a:r>
            <a:r>
              <a:rPr lang="el-GR" altLang="el-GR" sz="2200" dirty="0" err="1" smtClean="0">
                <a:latin typeface="Arial Narrow" panose="020B0606020202030204" pitchFamily="34" charset="0"/>
                <a:cs typeface="Times New Roman" panose="02020603050405020304" pitchFamily="18" charset="0"/>
              </a:rPr>
              <a:t>αροξυσμική</a:t>
            </a:r>
            <a:endParaRPr lang="el-GR" altLang="el-GR" sz="2200" dirty="0" smtClean="0">
              <a:latin typeface="Arial Narrow" panose="020B0606020202030204" pitchFamily="34" charset="0"/>
              <a:cs typeface="Times New Roman" panose="02020603050405020304" pitchFamily="18" charset="0"/>
            </a:endParaRPr>
          </a:p>
          <a:p>
            <a:pPr marL="0" indent="0">
              <a:buNone/>
            </a:pPr>
            <a:r>
              <a:rPr lang="el-GR" altLang="el-GR" sz="2200" dirty="0">
                <a:latin typeface="Arial Narrow" panose="020B0606020202030204" pitchFamily="34" charset="0"/>
                <a:cs typeface="Times New Roman" panose="02020603050405020304" pitchFamily="18" charset="0"/>
              </a:rPr>
              <a:t> </a:t>
            </a:r>
            <a:r>
              <a:rPr lang="el-GR" altLang="el-GR" sz="2200" dirty="0" smtClean="0">
                <a:latin typeface="Arial Narrow" panose="020B0606020202030204" pitchFamily="34" charset="0"/>
                <a:cs typeface="Times New Roman" panose="02020603050405020304" pitchFamily="18" charset="0"/>
              </a:rPr>
              <a:t>    νυχτερινή </a:t>
            </a:r>
            <a:r>
              <a:rPr lang="el-GR" altLang="el-GR" sz="2200" dirty="0" err="1">
                <a:latin typeface="Arial Narrow" panose="020B0606020202030204" pitchFamily="34" charset="0"/>
                <a:cs typeface="Times New Roman" panose="02020603050405020304" pitchFamily="18" charset="0"/>
              </a:rPr>
              <a:t>αιμοσφαιρινουρία</a:t>
            </a:r>
            <a:endParaRPr lang="el-GR" altLang="el-GR" sz="2200" dirty="0">
              <a:latin typeface="Arial Narrow" panose="020B0606020202030204" pitchFamily="34" charset="0"/>
              <a:cs typeface="Times New Roman" panose="02020603050405020304" pitchFamily="18" charset="0"/>
            </a:endParaRPr>
          </a:p>
          <a:p>
            <a:pPr>
              <a:lnSpc>
                <a:spcPct val="135000"/>
              </a:lnSpc>
            </a:pPr>
            <a:endParaRPr lang="el-GR" altLang="el-GR" sz="2200" dirty="0">
              <a:latin typeface="Arial Narrow" panose="020B0606020202030204" pitchFamily="34" charset="0"/>
            </a:endParaRPr>
          </a:p>
          <a:p>
            <a:pPr>
              <a:lnSpc>
                <a:spcPct val="115000"/>
              </a:lnSpc>
            </a:pPr>
            <a:r>
              <a:rPr lang="el-GR" altLang="el-GR" sz="2200" dirty="0">
                <a:latin typeface="Arial Narrow" panose="020B0606020202030204" pitchFamily="34" charset="0"/>
              </a:rPr>
              <a:t>Ε</a:t>
            </a:r>
            <a:r>
              <a:rPr lang="el-GR" altLang="el-GR" sz="2200" dirty="0">
                <a:latin typeface="Arial Narrow" panose="020B0606020202030204" pitchFamily="34" charset="0"/>
                <a:cs typeface="Times New Roman" panose="02020603050405020304" pitchFamily="18" charset="0"/>
              </a:rPr>
              <a:t>πίκτητη αιμολυτική αναιμία</a:t>
            </a:r>
            <a:endParaRPr lang="el-GR" altLang="el-GR" sz="2200" dirty="0">
              <a:latin typeface="Arial Narrow" panose="020B0606020202030204" pitchFamily="34" charset="0"/>
            </a:endParaRPr>
          </a:p>
          <a:p>
            <a:pPr lvl="1"/>
            <a:endParaRPr lang="el-GR" altLang="el-GR" sz="2200" dirty="0">
              <a:latin typeface="Arial Narrow" panose="020B0606020202030204" pitchFamily="34" charset="0"/>
            </a:endParaRPr>
          </a:p>
        </p:txBody>
      </p:sp>
      <p:sp>
        <p:nvSpPr>
          <p:cNvPr id="838662" name="Rectangle 6"/>
          <p:cNvSpPr>
            <a:spLocks noGrp="1" noChangeArrowheads="1"/>
          </p:cNvSpPr>
          <p:nvPr>
            <p:ph type="body" sz="half" idx="2"/>
          </p:nvPr>
        </p:nvSpPr>
        <p:spPr>
          <a:xfrm>
            <a:off x="4730750" y="1557338"/>
            <a:ext cx="4413250" cy="4291012"/>
          </a:xfrm>
          <a:noFill/>
          <a:ln w="12700">
            <a:solidFill>
              <a:srgbClr val="FFFF00"/>
            </a:solidFill>
            <a:miter lim="800000"/>
            <a:headEnd/>
            <a:tailEnd/>
          </a:ln>
        </p:spPr>
        <p:txBody>
          <a:bodyPr/>
          <a:lstStyle/>
          <a:p>
            <a:r>
              <a:rPr lang="el-GR" altLang="el-GR" sz="2200">
                <a:latin typeface="Arial Narrow" panose="020B0606020202030204" pitchFamily="34" charset="0"/>
                <a:cs typeface="Times New Roman" panose="02020603050405020304" pitchFamily="18" charset="0"/>
              </a:rPr>
              <a:t>Παροξυσμική από ψύχος αιμοσφαιρινουρία</a:t>
            </a:r>
          </a:p>
          <a:p>
            <a:pPr>
              <a:lnSpc>
                <a:spcPct val="75000"/>
              </a:lnSpc>
            </a:pPr>
            <a:endParaRPr lang="el-GR" altLang="el-GR" sz="2200">
              <a:latin typeface="Arial Narrow" panose="020B0606020202030204" pitchFamily="34" charset="0"/>
              <a:cs typeface="Times New Roman" panose="02020603050405020304" pitchFamily="18" charset="0"/>
            </a:endParaRPr>
          </a:p>
          <a:p>
            <a:pPr>
              <a:lnSpc>
                <a:spcPct val="135000"/>
              </a:lnSpc>
            </a:pPr>
            <a:r>
              <a:rPr lang="el-GR" altLang="el-GR" sz="2200">
                <a:latin typeface="Arial Narrow" panose="020B0606020202030204" pitchFamily="34" charset="0"/>
                <a:cs typeface="Times New Roman" panose="02020603050405020304" pitchFamily="18" charset="0"/>
              </a:rPr>
              <a:t>Αιμοσφαιρινουρία μετά βάδισμα</a:t>
            </a:r>
          </a:p>
          <a:p>
            <a:pPr>
              <a:lnSpc>
                <a:spcPct val="75000"/>
              </a:lnSpc>
            </a:pPr>
            <a:endParaRPr lang="el-GR" altLang="el-GR" sz="2200">
              <a:latin typeface="Arial Narrow" panose="020B0606020202030204" pitchFamily="34" charset="0"/>
              <a:cs typeface="Times New Roman" panose="02020603050405020304" pitchFamily="18" charset="0"/>
            </a:endParaRPr>
          </a:p>
          <a:p>
            <a:pPr>
              <a:lnSpc>
                <a:spcPct val="145000"/>
              </a:lnSpc>
            </a:pPr>
            <a:r>
              <a:rPr lang="el-GR" altLang="el-GR" sz="2200">
                <a:latin typeface="Arial Narrow" panose="020B0606020202030204" pitchFamily="34" charset="0"/>
                <a:cs typeface="Times New Roman" panose="02020603050405020304" pitchFamily="18" charset="0"/>
              </a:rPr>
              <a:t>Μετάγγιση ασύμβατου αίματος</a:t>
            </a:r>
          </a:p>
          <a:p>
            <a:pPr>
              <a:lnSpc>
                <a:spcPct val="75000"/>
              </a:lnSpc>
            </a:pPr>
            <a:endParaRPr lang="el-GR" altLang="el-GR" sz="2200">
              <a:latin typeface="Arial Narrow" panose="020B0606020202030204" pitchFamily="34" charset="0"/>
              <a:cs typeface="Times New Roman" panose="02020603050405020304" pitchFamily="18" charset="0"/>
            </a:endParaRPr>
          </a:p>
          <a:p>
            <a:pPr>
              <a:lnSpc>
                <a:spcPct val="125000"/>
              </a:lnSpc>
            </a:pPr>
            <a:r>
              <a:rPr lang="el-GR" altLang="el-GR" sz="2200">
                <a:latin typeface="Arial Narrow" panose="020B0606020202030204" pitchFamily="34" charset="0"/>
                <a:cs typeface="Times New Roman" panose="02020603050405020304" pitchFamily="18" charset="0"/>
              </a:rPr>
              <a:t>Σύνδρομο κατάχωσης</a:t>
            </a:r>
          </a:p>
          <a:p>
            <a:pPr>
              <a:lnSpc>
                <a:spcPct val="75000"/>
              </a:lnSpc>
            </a:pPr>
            <a:endParaRPr lang="el-GR" altLang="el-GR" sz="2200">
              <a:latin typeface="Arial Narrow" panose="020B0606020202030204" pitchFamily="34" charset="0"/>
              <a:cs typeface="Times New Roman" panose="02020603050405020304" pitchFamily="18" charset="0"/>
            </a:endParaRPr>
          </a:p>
          <a:p>
            <a:pPr>
              <a:lnSpc>
                <a:spcPct val="75000"/>
              </a:lnSpc>
            </a:pPr>
            <a:r>
              <a:rPr lang="el-GR" altLang="el-GR" sz="2200">
                <a:latin typeface="Arial Narrow" panose="020B0606020202030204" pitchFamily="34" charset="0"/>
                <a:cs typeface="Times New Roman" panose="02020603050405020304" pitchFamily="18" charset="0"/>
              </a:rPr>
              <a:t>Δήγμα φιδιού </a:t>
            </a:r>
          </a:p>
          <a:p>
            <a:pPr>
              <a:lnSpc>
                <a:spcPct val="75000"/>
              </a:lnSpc>
            </a:pPr>
            <a:endParaRPr lang="el-GR" altLang="el-GR" sz="2200">
              <a:latin typeface="Arial Narrow" panose="020B0606020202030204" pitchFamily="34" charset="0"/>
              <a:cs typeface="Times New Roman" panose="02020603050405020304" pitchFamily="18" charset="0"/>
            </a:endParaRPr>
          </a:p>
          <a:p>
            <a:pPr>
              <a:lnSpc>
                <a:spcPct val="75000"/>
              </a:lnSpc>
            </a:pPr>
            <a:r>
              <a:rPr lang="el-GR" altLang="el-GR" sz="2200">
                <a:latin typeface="Arial Narrow" panose="020B0606020202030204" pitchFamily="34" charset="0"/>
                <a:cs typeface="Times New Roman" panose="02020603050405020304" pitchFamily="18" charset="0"/>
              </a:rPr>
              <a:t>Ηλεκτροπληξία.</a:t>
            </a:r>
          </a:p>
        </p:txBody>
      </p:sp>
      <p:pic>
        <p:nvPicPr>
          <p:cNvPr id="838661" name="Picture 5" descr="Fig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7488" y="-387350"/>
            <a:ext cx="1306512" cy="1989138"/>
          </a:xfrm>
          <a:prstGeom prst="rect">
            <a:avLst/>
          </a:prstGeom>
          <a:noFill/>
          <a:extLst>
            <a:ext uri="{909E8E84-426E-40DD-AFC4-6F175D3DCCD1}">
              <a14:hiddenFill xmlns:a14="http://schemas.microsoft.com/office/drawing/2010/main">
                <a:solidFill>
                  <a:srgbClr val="FFFFFF"/>
                </a:solidFill>
              </a14:hiddenFill>
            </a:ext>
          </a:extLst>
        </p:spPr>
      </p:pic>
      <p:sp>
        <p:nvSpPr>
          <p:cNvPr id="838663" name="Text Box 7"/>
          <p:cNvSpPr txBox="1">
            <a:spLocks noChangeArrowheads="1"/>
          </p:cNvSpPr>
          <p:nvPr/>
        </p:nvSpPr>
        <p:spPr bwMode="auto">
          <a:xfrm>
            <a:off x="0" y="6202363"/>
            <a:ext cx="9144000" cy="508152"/>
          </a:xfrm>
          <a:prstGeom prst="rect">
            <a:avLst/>
          </a:prstGeom>
          <a:solidFill>
            <a:srgbClr val="663300"/>
          </a:solidFill>
          <a:ln>
            <a:noFill/>
          </a:ln>
          <a:effectLst>
            <a:outerShdw dist="107763" dir="2700000" algn="ctr" rotWithShape="0">
              <a:schemeClr val="bg2"/>
            </a:outerShdw>
          </a:effectLst>
          <a:extLst>
            <a:ext uri="{91240B29-F687-4F45-9708-019B960494DF}">
              <a14:hiddenLine xmlns:a14="http://schemas.microsoft.com/office/drawing/2010/main" w="57150">
                <a:solidFill>
                  <a:srgbClr val="FF0066"/>
                </a:solidFill>
                <a:miter lim="800000"/>
                <a:headEnd/>
                <a:tailEnd/>
              </a14:hiddenLine>
            </a:ext>
          </a:extLst>
        </p:spPr>
        <p:txBody>
          <a:bodyPr lIns="90488" tIns="44450" rIns="90488" bIns="44450">
            <a:spAutoFit/>
          </a:bodyPr>
          <a:lstStyle/>
          <a:p>
            <a:pPr>
              <a:lnSpc>
                <a:spcPct val="125000"/>
              </a:lnSpc>
              <a:buFont typeface="Wingdings" panose="05000000000000000000" pitchFamily="2" charset="2"/>
              <a:buChar char="§"/>
            </a:pPr>
            <a:r>
              <a:rPr lang="el-GR" altLang="el-GR" dirty="0"/>
              <a:t>Τα ούρα έχουν ελαφρό </a:t>
            </a:r>
            <a:r>
              <a:rPr lang="el-GR" altLang="el-GR"/>
              <a:t>σκούρο </a:t>
            </a:r>
            <a:r>
              <a:rPr lang="el-GR" altLang="el-GR" smtClean="0"/>
              <a:t>έως </a:t>
            </a:r>
            <a:r>
              <a:rPr lang="el-GR" altLang="el-GR" dirty="0" err="1"/>
              <a:t>καστανόμαυρο</a:t>
            </a:r>
            <a:r>
              <a:rPr lang="el-GR" altLang="el-GR" dirty="0"/>
              <a:t> χρώμα</a:t>
            </a:r>
          </a:p>
        </p:txBody>
      </p:sp>
      <p:sp>
        <p:nvSpPr>
          <p:cNvPr id="838664" name="Line 8"/>
          <p:cNvSpPr>
            <a:spLocks noChangeShapeType="1"/>
          </p:cNvSpPr>
          <p:nvPr/>
        </p:nvSpPr>
        <p:spPr bwMode="auto">
          <a:xfrm>
            <a:off x="0" y="981075"/>
            <a:ext cx="7812088"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51972" name="Picture 4" descr="msotw9_temp0"/>
          <p:cNvPicPr>
            <a:picLocks noGrp="1" noChangeAspect="1" noChangeArrowheads="1"/>
          </p:cNvPicPr>
          <p:nvPr>
            <p:ph type="media" sz="half" idx="2"/>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a:xfrm>
            <a:off x="5514884" y="1196975"/>
            <a:ext cx="3635375" cy="56610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Lst>
        </p:spPr>
      </p:pic>
      <p:sp>
        <p:nvSpPr>
          <p:cNvPr id="851970" name="Rectangle 2"/>
          <p:cNvSpPr>
            <a:spLocks noGrp="1" noChangeArrowheads="1"/>
          </p:cNvSpPr>
          <p:nvPr>
            <p:ph type="title"/>
          </p:nvPr>
        </p:nvSpPr>
        <p:spPr/>
        <p:txBody>
          <a:bodyPr/>
          <a:lstStyle/>
          <a:p>
            <a:r>
              <a:rPr lang="el-GR" altLang="el-GR" sz="3600"/>
              <a:t>ΟΥΡΗΤΗΡΕΣ</a:t>
            </a:r>
          </a:p>
        </p:txBody>
      </p:sp>
      <p:sp>
        <p:nvSpPr>
          <p:cNvPr id="851971" name="Rectangle 3"/>
          <p:cNvSpPr>
            <a:spLocks noGrp="1" noChangeArrowheads="1"/>
          </p:cNvSpPr>
          <p:nvPr>
            <p:ph type="body" sz="half" idx="1"/>
          </p:nvPr>
        </p:nvSpPr>
        <p:spPr>
          <a:xfrm>
            <a:off x="0" y="1341438"/>
            <a:ext cx="5508625" cy="5262562"/>
          </a:xfrm>
        </p:spPr>
        <p:txBody>
          <a:bodyPr/>
          <a:lstStyle/>
          <a:p>
            <a:pPr marL="609600" indent="-609600">
              <a:lnSpc>
                <a:spcPct val="95000"/>
              </a:lnSpc>
            </a:pPr>
            <a:r>
              <a:rPr lang="el-GR" altLang="el-GR" sz="2800" dirty="0">
                <a:latin typeface="Arial Narrow" panose="020B0606020202030204" pitchFamily="34" charset="0"/>
              </a:rPr>
              <a:t>Μήκος: 25-30 </a:t>
            </a:r>
            <a:r>
              <a:rPr lang="en-US" altLang="el-GR" sz="2800" dirty="0">
                <a:latin typeface="Arial Narrow" panose="020B0606020202030204" pitchFamily="34" charset="0"/>
              </a:rPr>
              <a:t>cm</a:t>
            </a:r>
            <a:endParaRPr lang="el-GR" altLang="el-GR" sz="2800" dirty="0">
              <a:latin typeface="Arial Narrow" panose="020B0606020202030204" pitchFamily="34" charset="0"/>
            </a:endParaRPr>
          </a:p>
          <a:p>
            <a:pPr marL="609600" indent="-609600"/>
            <a:endParaRPr lang="el-GR" altLang="el-GR" sz="2800" dirty="0"/>
          </a:p>
          <a:p>
            <a:pPr marL="609600" indent="-609600"/>
            <a:r>
              <a:rPr lang="el-GR" altLang="el-GR" sz="3200" dirty="0"/>
              <a:t>Πορεία:</a:t>
            </a:r>
            <a:r>
              <a:rPr lang="el-GR" altLang="el-GR" dirty="0"/>
              <a:t> </a:t>
            </a:r>
          </a:p>
          <a:p>
            <a:pPr marL="990600" lvl="1" indent="-533400"/>
            <a:r>
              <a:rPr lang="el-GR" altLang="el-GR" sz="2800" dirty="0"/>
              <a:t>εγκάρσιες αποφύσεις Ο2-Ο5 σπονδύλων - έσω χείλος μείζονος </a:t>
            </a:r>
            <a:r>
              <a:rPr lang="el-GR" altLang="el-GR" sz="2800" dirty="0" err="1"/>
              <a:t>ψοϊτου</a:t>
            </a:r>
            <a:r>
              <a:rPr lang="el-GR" altLang="el-GR" dirty="0"/>
              <a:t> </a:t>
            </a:r>
          </a:p>
          <a:p>
            <a:pPr marL="609600" indent="-609600"/>
            <a:endParaRPr lang="el-GR" altLang="el-GR" dirty="0"/>
          </a:p>
          <a:p>
            <a:pPr marL="609600" indent="-609600"/>
            <a:r>
              <a:rPr lang="el-GR" altLang="el-GR" sz="3200" dirty="0"/>
              <a:t>Τρεις στενότερες μοίρες:</a:t>
            </a:r>
          </a:p>
          <a:p>
            <a:pPr marL="990600" lvl="1" indent="-533400">
              <a:lnSpc>
                <a:spcPct val="125000"/>
              </a:lnSpc>
              <a:buFont typeface="Wingdings" panose="05000000000000000000" pitchFamily="2" charset="2"/>
              <a:buAutoNum type="arabicPeriod"/>
            </a:pPr>
            <a:r>
              <a:rPr lang="el-GR" altLang="el-GR" sz="2400" dirty="0" err="1" smtClean="0">
                <a:solidFill>
                  <a:srgbClr val="CCCCFF"/>
                </a:solidFill>
              </a:rPr>
              <a:t>Πυελο</a:t>
            </a:r>
            <a:r>
              <a:rPr lang="el-GR" altLang="el-GR" sz="2400" dirty="0" smtClean="0">
                <a:solidFill>
                  <a:srgbClr val="CCCCFF"/>
                </a:solidFill>
              </a:rPr>
              <a:t>-</a:t>
            </a:r>
            <a:r>
              <a:rPr lang="el-GR" altLang="el-GR" sz="2400" dirty="0" err="1" smtClean="0">
                <a:solidFill>
                  <a:srgbClr val="CCCCFF"/>
                </a:solidFill>
              </a:rPr>
              <a:t>ουρητηρική</a:t>
            </a:r>
            <a:r>
              <a:rPr lang="el-GR" altLang="el-GR" sz="2400" dirty="0" smtClean="0">
                <a:solidFill>
                  <a:srgbClr val="CCCCFF"/>
                </a:solidFill>
              </a:rPr>
              <a:t> </a:t>
            </a:r>
            <a:r>
              <a:rPr lang="el-GR" altLang="el-GR" sz="2400" dirty="0">
                <a:solidFill>
                  <a:srgbClr val="CCCCFF"/>
                </a:solidFill>
              </a:rPr>
              <a:t>συμβολή</a:t>
            </a:r>
          </a:p>
          <a:p>
            <a:pPr marL="990600" lvl="1" indent="-533400">
              <a:lnSpc>
                <a:spcPct val="135000"/>
              </a:lnSpc>
              <a:buFont typeface="Wingdings" panose="05000000000000000000" pitchFamily="2" charset="2"/>
              <a:buAutoNum type="arabicPeriod"/>
            </a:pPr>
            <a:r>
              <a:rPr lang="el-GR" altLang="el-GR" sz="2400" dirty="0">
                <a:solidFill>
                  <a:srgbClr val="CCCCFF"/>
                </a:solidFill>
              </a:rPr>
              <a:t>Διασταύρωση με λαγόνια αγγεία </a:t>
            </a:r>
          </a:p>
          <a:p>
            <a:pPr marL="990600" lvl="1" indent="-533400">
              <a:buFont typeface="Wingdings" panose="05000000000000000000" pitchFamily="2" charset="2"/>
              <a:buAutoNum type="arabicPeriod"/>
            </a:pPr>
            <a:r>
              <a:rPr lang="el-GR" altLang="el-GR" sz="2400" dirty="0">
                <a:solidFill>
                  <a:srgbClr val="CCCCFF"/>
                </a:solidFill>
              </a:rPr>
              <a:t>Είσοδος σε </a:t>
            </a:r>
            <a:r>
              <a:rPr lang="el-GR" altLang="el-GR" sz="2400" dirty="0" smtClean="0">
                <a:solidFill>
                  <a:srgbClr val="CCCCFF"/>
                </a:solidFill>
              </a:rPr>
              <a:t>ουροδόχο κύστη</a:t>
            </a:r>
            <a:r>
              <a:rPr lang="el-GR" altLang="el-GR" dirty="0" smtClean="0">
                <a:solidFill>
                  <a:srgbClr val="CCCCFF"/>
                </a:solidFill>
              </a:rPr>
              <a:t> </a:t>
            </a:r>
            <a:endParaRPr lang="el-GR" altLang="el-GR" dirty="0">
              <a:solidFill>
                <a:srgbClr val="CCCCFF"/>
              </a:solidFill>
            </a:endParaRPr>
          </a:p>
        </p:txBody>
      </p:sp>
      <p:sp>
        <p:nvSpPr>
          <p:cNvPr id="851973" name="Line 5"/>
          <p:cNvSpPr>
            <a:spLocks noChangeShapeType="1"/>
          </p:cNvSpPr>
          <p:nvPr/>
        </p:nvSpPr>
        <p:spPr bwMode="auto">
          <a:xfrm>
            <a:off x="0" y="908050"/>
            <a:ext cx="9324975"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9922" name="Rectangle 2"/>
          <p:cNvSpPr>
            <a:spLocks noGrp="1" noChangeArrowheads="1"/>
          </p:cNvSpPr>
          <p:nvPr>
            <p:ph type="title"/>
          </p:nvPr>
        </p:nvSpPr>
        <p:spPr>
          <a:xfrm>
            <a:off x="152400" y="333375"/>
            <a:ext cx="8991600" cy="760413"/>
          </a:xfrm>
        </p:spPr>
        <p:txBody>
          <a:bodyPr/>
          <a:lstStyle/>
          <a:p>
            <a:r>
              <a:rPr lang="el-GR" altLang="el-GR"/>
              <a:t>ΟΡΟΔΟΧΟΣ ΚΥΣΤΗ</a:t>
            </a:r>
          </a:p>
        </p:txBody>
      </p:sp>
      <p:sp>
        <p:nvSpPr>
          <p:cNvPr id="849923" name="Rectangle 3"/>
          <p:cNvSpPr>
            <a:spLocks noGrp="1" noChangeArrowheads="1"/>
          </p:cNvSpPr>
          <p:nvPr>
            <p:ph type="body" sz="half" idx="1"/>
          </p:nvPr>
        </p:nvSpPr>
        <p:spPr>
          <a:xfrm>
            <a:off x="250825" y="1412875"/>
            <a:ext cx="9505751" cy="973087"/>
          </a:xfrm>
        </p:spPr>
        <p:txBody>
          <a:bodyPr/>
          <a:lstStyle/>
          <a:p>
            <a:pPr>
              <a:lnSpc>
                <a:spcPct val="105000"/>
              </a:lnSpc>
            </a:pPr>
            <a:r>
              <a:rPr lang="el-GR" altLang="el-GR" sz="2800" dirty="0" smtClean="0">
                <a:latin typeface="Arial Narrow" panose="020B0606020202030204" pitchFamily="34" charset="0"/>
              </a:rPr>
              <a:t>Βρίσκεται </a:t>
            </a:r>
            <a:r>
              <a:rPr lang="el-GR" altLang="el-GR" sz="2800" dirty="0">
                <a:latin typeface="Arial Narrow" panose="020B0606020202030204" pitchFamily="34" charset="0"/>
              </a:rPr>
              <a:t>εντός της πυέλου</a:t>
            </a:r>
          </a:p>
          <a:p>
            <a:r>
              <a:rPr lang="el-GR" altLang="el-GR" sz="2800" dirty="0" err="1" smtClean="0">
                <a:latin typeface="Arial Narrow" panose="020B0606020202030204" pitchFamily="34" charset="0"/>
              </a:rPr>
              <a:t>Ψηλαφάται</a:t>
            </a:r>
            <a:r>
              <a:rPr lang="el-GR" altLang="el-GR" sz="2800" dirty="0">
                <a:latin typeface="Arial Narrow" panose="020B0606020202030204" pitchFamily="34" charset="0"/>
              </a:rPr>
              <a:t>, μόνο όταν είναι πλήρης (</a:t>
            </a:r>
            <a:r>
              <a:rPr lang="el-GR" altLang="el-GR" sz="2800" u="sng" dirty="0">
                <a:latin typeface="Arial Narrow" panose="020B0606020202030204" pitchFamily="34" charset="0"/>
              </a:rPr>
              <a:t>&gt; </a:t>
            </a:r>
            <a:r>
              <a:rPr lang="el-GR" altLang="el-GR" sz="2800" dirty="0">
                <a:latin typeface="Arial Narrow" panose="020B0606020202030204" pitchFamily="34" charset="0"/>
              </a:rPr>
              <a:t>200 ml ούρα)</a:t>
            </a:r>
          </a:p>
        </p:txBody>
      </p:sp>
      <p:graphicFrame>
        <p:nvGraphicFramePr>
          <p:cNvPr id="849928" name="Object 8"/>
          <p:cNvGraphicFramePr>
            <a:graphicFrameLocks noChangeAspect="1"/>
          </p:cNvGraphicFramePr>
          <p:nvPr>
            <p:extLst>
              <p:ext uri="{D42A27DB-BD31-4B8C-83A1-F6EECF244321}">
                <p14:modId xmlns:p14="http://schemas.microsoft.com/office/powerpoint/2010/main" val="1944724371"/>
              </p:ext>
            </p:extLst>
          </p:nvPr>
        </p:nvGraphicFramePr>
        <p:xfrm>
          <a:off x="4211960" y="3140968"/>
          <a:ext cx="4643437" cy="3862387"/>
        </p:xfrm>
        <a:graphic>
          <a:graphicData uri="http://schemas.openxmlformats.org/presentationml/2006/ole">
            <mc:AlternateContent xmlns:mc="http://schemas.openxmlformats.org/markup-compatibility/2006">
              <mc:Choice xmlns:v="urn:schemas-microsoft-com:vml" Requires="v">
                <p:oleObj spid="_x0000_s849967" name="Εικόνα Bitmap" r:id="rId4" imgW="2491920" imgH="2072520" progId="Paint.Picture">
                  <p:embed/>
                </p:oleObj>
              </mc:Choice>
              <mc:Fallback>
                <p:oleObj name="Εικόνα Bitmap" r:id="rId4" imgW="2491920" imgH="2072520" progId="Paint.Picture">
                  <p:embed/>
                  <p:pic>
                    <p:nvPicPr>
                      <p:cNvPr id="0" name="Object 8"/>
                      <p:cNvPicPr>
                        <a:picLocks noChangeAspect="1" noChangeArrowheads="1"/>
                      </p:cNvPicPr>
                      <p:nvPr/>
                    </p:nvPicPr>
                    <p:blipFill>
                      <a:blip r:embed="rId5"/>
                      <a:srcRect/>
                      <a:stretch>
                        <a:fillRect/>
                      </a:stretch>
                    </p:blipFill>
                    <p:spPr bwMode="auto">
                      <a:xfrm>
                        <a:off x="4211960" y="3140968"/>
                        <a:ext cx="4643437" cy="3862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pic>
                </p:oleObj>
              </mc:Fallback>
            </mc:AlternateContent>
          </a:graphicData>
        </a:graphic>
      </p:graphicFrame>
      <p:sp>
        <p:nvSpPr>
          <p:cNvPr id="849930" name="Line 10"/>
          <p:cNvSpPr>
            <a:spLocks noChangeShapeType="1"/>
          </p:cNvSpPr>
          <p:nvPr/>
        </p:nvSpPr>
        <p:spPr bwMode="auto">
          <a:xfrm>
            <a:off x="0" y="1125538"/>
            <a:ext cx="9324975"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pic>
        <p:nvPicPr>
          <p:cNvPr id="849950" name="Picture 3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544" y="3140968"/>
            <a:ext cx="4392488" cy="36272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43106" name="Rectangle 2"/>
          <p:cNvSpPr>
            <a:spLocks noGrp="1" noChangeArrowheads="1"/>
          </p:cNvSpPr>
          <p:nvPr>
            <p:ph type="title"/>
          </p:nvPr>
        </p:nvSpPr>
        <p:spPr>
          <a:xfrm>
            <a:off x="152400" y="0"/>
            <a:ext cx="8991600" cy="760413"/>
          </a:xfrm>
        </p:spPr>
        <p:txBody>
          <a:bodyPr/>
          <a:lstStyle/>
          <a:p>
            <a:r>
              <a:rPr lang="el-GR" altLang="el-GR" dirty="0"/>
              <a:t>ΟΥΡΗΘΡΑ</a:t>
            </a:r>
          </a:p>
        </p:txBody>
      </p:sp>
      <p:sp>
        <p:nvSpPr>
          <p:cNvPr id="943107" name="Rectangle 3"/>
          <p:cNvSpPr>
            <a:spLocks noGrp="1" noChangeArrowheads="1"/>
          </p:cNvSpPr>
          <p:nvPr>
            <p:ph type="body" sz="half" idx="1"/>
          </p:nvPr>
        </p:nvSpPr>
        <p:spPr>
          <a:xfrm>
            <a:off x="179512" y="980728"/>
            <a:ext cx="4897438" cy="5409686"/>
          </a:xfrm>
        </p:spPr>
        <p:txBody>
          <a:bodyPr/>
          <a:lstStyle/>
          <a:p>
            <a:pPr>
              <a:lnSpc>
                <a:spcPct val="95000"/>
              </a:lnSpc>
            </a:pPr>
            <a:r>
              <a:rPr lang="el-GR" altLang="el-GR" sz="3000" u="sng" dirty="0">
                <a:solidFill>
                  <a:schemeClr val="tx2"/>
                </a:solidFill>
                <a:latin typeface="Arial Narrow" panose="020B0606020202030204" pitchFamily="34" charset="0"/>
              </a:rPr>
              <a:t>Γυναικεία</a:t>
            </a:r>
          </a:p>
          <a:p>
            <a:pPr lvl="1">
              <a:lnSpc>
                <a:spcPct val="95000"/>
              </a:lnSpc>
            </a:pPr>
            <a:r>
              <a:rPr lang="el-GR" altLang="el-GR" sz="2800" dirty="0">
                <a:latin typeface="Arial Narrow" panose="020B0606020202030204" pitchFamily="34" charset="0"/>
              </a:rPr>
              <a:t>Μήκος 3-4 </a:t>
            </a:r>
            <a:r>
              <a:rPr lang="el-GR" altLang="el-GR" sz="2800" dirty="0" err="1">
                <a:latin typeface="Arial Narrow" panose="020B0606020202030204" pitchFamily="34" charset="0"/>
              </a:rPr>
              <a:t>εκμ</a:t>
            </a:r>
            <a:r>
              <a:rPr lang="el-GR" altLang="el-GR" sz="2800" dirty="0">
                <a:latin typeface="Arial Narrow" panose="020B0606020202030204" pitchFamily="34" charset="0"/>
              </a:rPr>
              <a:t>.</a:t>
            </a:r>
          </a:p>
          <a:p>
            <a:pPr>
              <a:lnSpc>
                <a:spcPct val="25000"/>
              </a:lnSpc>
              <a:buFont typeface="Wingdings" panose="05000000000000000000" pitchFamily="2" charset="2"/>
              <a:buNone/>
            </a:pPr>
            <a:endParaRPr lang="el-GR" altLang="el-GR" sz="3000" u="sng" dirty="0">
              <a:solidFill>
                <a:schemeClr val="tx2"/>
              </a:solidFill>
              <a:latin typeface="Arial Narrow" panose="020B0606020202030204" pitchFamily="34" charset="0"/>
            </a:endParaRPr>
          </a:p>
          <a:p>
            <a:pPr>
              <a:lnSpc>
                <a:spcPct val="95000"/>
              </a:lnSpc>
            </a:pPr>
            <a:endParaRPr lang="el-GR" altLang="el-GR" sz="3000" u="sng" dirty="0">
              <a:solidFill>
                <a:schemeClr val="tx2"/>
              </a:solidFill>
              <a:latin typeface="Arial Narrow" panose="020B0606020202030204" pitchFamily="34" charset="0"/>
            </a:endParaRPr>
          </a:p>
          <a:p>
            <a:pPr>
              <a:lnSpc>
                <a:spcPct val="95000"/>
              </a:lnSpc>
            </a:pPr>
            <a:r>
              <a:rPr lang="el-GR" altLang="el-GR" sz="3000" u="sng" dirty="0">
                <a:solidFill>
                  <a:schemeClr val="tx2"/>
                </a:solidFill>
                <a:latin typeface="Arial Narrow" panose="020B0606020202030204" pitchFamily="34" charset="0"/>
              </a:rPr>
              <a:t>Ανδρική</a:t>
            </a:r>
            <a:endParaRPr lang="el-GR" altLang="el-GR" sz="3200" dirty="0">
              <a:latin typeface="Arial Narrow" panose="020B0606020202030204" pitchFamily="34" charset="0"/>
            </a:endParaRPr>
          </a:p>
          <a:p>
            <a:pPr lvl="1">
              <a:lnSpc>
                <a:spcPct val="115000"/>
              </a:lnSpc>
            </a:pPr>
            <a:r>
              <a:rPr lang="el-GR" altLang="el-GR" sz="2800" dirty="0">
                <a:latin typeface="Arial Narrow" panose="020B0606020202030204" pitchFamily="34" charset="0"/>
              </a:rPr>
              <a:t>Μήκος 20-25 </a:t>
            </a:r>
            <a:r>
              <a:rPr lang="el-GR" altLang="el-GR" sz="2800" dirty="0" err="1">
                <a:latin typeface="Arial Narrow" panose="020B0606020202030204" pitchFamily="34" charset="0"/>
              </a:rPr>
              <a:t>εκμ</a:t>
            </a:r>
            <a:r>
              <a:rPr lang="el-GR" altLang="el-GR" sz="2800" dirty="0">
                <a:latin typeface="Arial Narrow" panose="020B0606020202030204" pitchFamily="34" charset="0"/>
              </a:rPr>
              <a:t>. </a:t>
            </a:r>
          </a:p>
          <a:p>
            <a:pPr lvl="1">
              <a:lnSpc>
                <a:spcPct val="115000"/>
              </a:lnSpc>
            </a:pPr>
            <a:r>
              <a:rPr lang="el-GR" altLang="el-GR" sz="2800" dirty="0" smtClean="0">
                <a:latin typeface="Arial Narrow" panose="020B0606020202030204" pitchFamily="34" charset="0"/>
              </a:rPr>
              <a:t>Π</a:t>
            </a:r>
            <a:r>
              <a:rPr lang="el-GR" altLang="el-GR" sz="2400" dirty="0" smtClean="0">
                <a:latin typeface="Arial Narrow" panose="020B0606020202030204" pitchFamily="34" charset="0"/>
              </a:rPr>
              <a:t>ροστατική</a:t>
            </a:r>
            <a:r>
              <a:rPr lang="el-GR" altLang="el-GR" sz="2400" dirty="0">
                <a:latin typeface="Arial Narrow" panose="020B0606020202030204" pitchFamily="34" charset="0"/>
              </a:rPr>
              <a:t>, </a:t>
            </a:r>
            <a:r>
              <a:rPr lang="el-GR" altLang="el-GR" sz="2400" dirty="0" smtClean="0">
                <a:latin typeface="Arial Narrow" panose="020B0606020202030204" pitchFamily="34" charset="0"/>
              </a:rPr>
              <a:t>μεμβρανώδης </a:t>
            </a:r>
            <a:r>
              <a:rPr lang="el-GR" altLang="el-GR" sz="2400" dirty="0">
                <a:latin typeface="Arial Narrow" panose="020B0606020202030204" pitchFamily="34" charset="0"/>
              </a:rPr>
              <a:t>και </a:t>
            </a:r>
            <a:r>
              <a:rPr lang="el-GR" altLang="el-GR" sz="2400" dirty="0" smtClean="0">
                <a:latin typeface="Arial Narrow" panose="020B0606020202030204" pitchFamily="34" charset="0"/>
              </a:rPr>
              <a:t>σηραγγώδης μοίρα</a:t>
            </a:r>
            <a:endParaRPr lang="el-GR" altLang="el-GR" sz="2400" dirty="0">
              <a:latin typeface="Arial Narrow" panose="020B0606020202030204" pitchFamily="34" charset="0"/>
            </a:endParaRPr>
          </a:p>
          <a:p>
            <a:pPr lvl="1">
              <a:lnSpc>
                <a:spcPct val="195000"/>
              </a:lnSpc>
            </a:pPr>
            <a:r>
              <a:rPr lang="el-GR" altLang="el-GR" sz="2800" dirty="0">
                <a:latin typeface="Arial Narrow" panose="020B0606020202030204" pitchFamily="34" charset="0"/>
              </a:rPr>
              <a:t>Στενώματα: </a:t>
            </a:r>
          </a:p>
          <a:p>
            <a:pPr lvl="2">
              <a:lnSpc>
                <a:spcPct val="95000"/>
              </a:lnSpc>
            </a:pPr>
            <a:r>
              <a:rPr lang="el-GR" altLang="el-GR" sz="2400" dirty="0">
                <a:latin typeface="Arial Narrow" panose="020B0606020202030204" pitchFamily="34" charset="0"/>
              </a:rPr>
              <a:t>έξω </a:t>
            </a:r>
            <a:r>
              <a:rPr lang="el-GR" altLang="el-GR" sz="2400" dirty="0" smtClean="0">
                <a:latin typeface="Arial Narrow" panose="020B0606020202030204" pitchFamily="34" charset="0"/>
              </a:rPr>
              <a:t>στόμιο</a:t>
            </a:r>
            <a:r>
              <a:rPr lang="el-GR" altLang="el-GR" sz="2400" dirty="0">
                <a:latin typeface="Arial Narrow" panose="020B0606020202030204" pitchFamily="34" charset="0"/>
              </a:rPr>
              <a:t>, &amp; σηραγγώδης </a:t>
            </a:r>
            <a:r>
              <a:rPr lang="el-GR" altLang="el-GR" sz="2400" dirty="0" smtClean="0">
                <a:latin typeface="Arial Narrow" panose="020B0606020202030204" pitchFamily="34" charset="0"/>
              </a:rPr>
              <a:t>μοίρα</a:t>
            </a:r>
            <a:endParaRPr lang="el-GR" altLang="el-GR" sz="2400" dirty="0">
              <a:latin typeface="Arial Narrow" panose="020B0606020202030204" pitchFamily="34" charset="0"/>
            </a:endParaRPr>
          </a:p>
        </p:txBody>
      </p:sp>
      <p:graphicFrame>
        <p:nvGraphicFramePr>
          <p:cNvPr id="943109" name="Object 5"/>
          <p:cNvGraphicFramePr>
            <a:graphicFrameLocks noChangeAspect="1"/>
          </p:cNvGraphicFramePr>
          <p:nvPr>
            <p:extLst>
              <p:ext uri="{D42A27DB-BD31-4B8C-83A1-F6EECF244321}">
                <p14:modId xmlns:p14="http://schemas.microsoft.com/office/powerpoint/2010/main" val="1333442067"/>
              </p:ext>
            </p:extLst>
          </p:nvPr>
        </p:nvGraphicFramePr>
        <p:xfrm>
          <a:off x="5496702" y="684182"/>
          <a:ext cx="3457575" cy="2633663"/>
        </p:xfrm>
        <a:graphic>
          <a:graphicData uri="http://schemas.openxmlformats.org/presentationml/2006/ole">
            <mc:AlternateContent xmlns:mc="http://schemas.openxmlformats.org/markup-compatibility/2006">
              <mc:Choice xmlns:v="urn:schemas-microsoft-com:vml" Requires="v">
                <p:oleObj spid="_x0000_s943155" name="Εικόνα bitmap" r:id="rId4" imgW="2491956" imgH="2072381" progId="Paint.Picture">
                  <p:embed/>
                </p:oleObj>
              </mc:Choice>
              <mc:Fallback>
                <p:oleObj name="Εικόνα bitmap" r:id="rId4" imgW="2491956" imgH="2072381" progId="Paint.Picture">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96702" y="684182"/>
                        <a:ext cx="3457575" cy="2633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66"/>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pic>
                </p:oleObj>
              </mc:Fallback>
            </mc:AlternateContent>
          </a:graphicData>
        </a:graphic>
      </p:graphicFrame>
      <p:pic>
        <p:nvPicPr>
          <p:cNvPr id="943118" name="Picture 14" descr="1"/>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5219700" y="3501008"/>
            <a:ext cx="4011580" cy="3249736"/>
          </a:xfrm>
          <a:prstGeom prst="rect">
            <a:avLst/>
          </a:prstGeom>
          <a:noFill/>
          <a:extLst>
            <a:ext uri="{909E8E84-426E-40DD-AFC4-6F175D3DCCD1}">
              <a14:hiddenFill xmlns:a14="http://schemas.microsoft.com/office/drawing/2010/main">
                <a:solidFill>
                  <a:srgbClr val="FFFFFF"/>
                </a:solidFill>
              </a14:hiddenFill>
            </a:ext>
          </a:extLst>
        </p:spPr>
      </p:pic>
      <p:sp>
        <p:nvSpPr>
          <p:cNvPr id="943119" name="Line 15"/>
          <p:cNvSpPr>
            <a:spLocks noChangeShapeType="1"/>
          </p:cNvSpPr>
          <p:nvPr/>
        </p:nvSpPr>
        <p:spPr bwMode="auto">
          <a:xfrm>
            <a:off x="0" y="692150"/>
            <a:ext cx="9324975" cy="0"/>
          </a:xfrm>
          <a:prstGeom prst="line">
            <a:avLst/>
          </a:prstGeom>
          <a:noFill/>
          <a:ln w="38100">
            <a:solidFill>
              <a:srgbClr val="FF0066"/>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lIns="90488" tIns="44450" rIns="90488" bIns="44450">
            <a:spAutoFit/>
          </a:bodyPr>
          <a:lstStyle/>
          <a:p>
            <a:endParaRPr lang="el-G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Pneumonia 1a">
  <a:themeElements>
    <a:clrScheme name="">
      <a:dk1>
        <a:srgbClr val="000066"/>
      </a:dk1>
      <a:lt1>
        <a:srgbClr val="FFFFFF"/>
      </a:lt1>
      <a:dk2>
        <a:srgbClr val="000000"/>
      </a:dk2>
      <a:lt2>
        <a:srgbClr val="FFFF00"/>
      </a:lt2>
      <a:accent1>
        <a:srgbClr val="FF8000"/>
      </a:accent1>
      <a:accent2>
        <a:srgbClr val="8080FF"/>
      </a:accent2>
      <a:accent3>
        <a:srgbClr val="AAAAAA"/>
      </a:accent3>
      <a:accent4>
        <a:srgbClr val="DADADA"/>
      </a:accent4>
      <a:accent5>
        <a:srgbClr val="FFC0AA"/>
      </a:accent5>
      <a:accent6>
        <a:srgbClr val="7373E7"/>
      </a:accent6>
      <a:hlink>
        <a:srgbClr val="FF80FF"/>
      </a:hlink>
      <a:folHlink>
        <a:srgbClr val="919191"/>
      </a:folHlink>
    </a:clrScheme>
    <a:fontScheme name="Pneumonia 1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57150" cap="flat" cmpd="sng" algn="ctr">
          <a:solidFill>
            <a:srgbClr val="FF0066"/>
          </a:solidFill>
          <a:prstDash val="solid"/>
          <a:round/>
          <a:headEnd type="none" w="med" len="med"/>
          <a:tailEnd type="triangle" w="med" len="med"/>
        </a:ln>
        <a:effectLst>
          <a:outerShdw dist="107763" dir="2700000" algn="ctr" rotWithShape="0">
            <a:schemeClr val="bg2"/>
          </a:outerShdw>
        </a:effectLst>
      </a:spPr>
      <a:bodyPr vert="horz" wrap="square" lIns="90488" tIns="44450" rIns="90488" bIns="44450" numCol="1" anchor="t" anchorCtr="0" compatLnSpc="1">
        <a:prstTxWarp prst="textNoShape">
          <a:avLst/>
        </a:prstTxWarp>
        <a:spAutoFit/>
      </a:bodyPr>
      <a:lstStyle>
        <a:defPPr marL="0" marR="0" indent="0" algn="ctr" defTabSz="914400" rtl="0" eaLnBrk="0" fontAlgn="base" latinLnBrk="0" hangingPunct="0">
          <a:lnSpc>
            <a:spcPct val="85000"/>
          </a:lnSpc>
          <a:spcBef>
            <a:spcPct val="15000"/>
          </a:spcBef>
          <a:spcAft>
            <a:spcPct val="0"/>
          </a:spcAft>
          <a:buClr>
            <a:srgbClr val="FAFD00"/>
          </a:buClr>
          <a:buSzPct val="65000"/>
          <a:buFont typeface="Wingdings" panose="05000000000000000000" pitchFamily="2" charset="2"/>
          <a:buNone/>
          <a:tabLst/>
          <a:defRPr kumimoji="0" lang="el-GR" altLang="el-GR" sz="2400" b="1"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57150" cap="flat" cmpd="sng" algn="ctr">
          <a:solidFill>
            <a:srgbClr val="FF0066"/>
          </a:solidFill>
          <a:prstDash val="solid"/>
          <a:round/>
          <a:headEnd type="none" w="med" len="med"/>
          <a:tailEnd type="triangle" w="med" len="med"/>
        </a:ln>
        <a:effectLst>
          <a:outerShdw dist="107763" dir="2700000" algn="ctr" rotWithShape="0">
            <a:schemeClr val="bg2"/>
          </a:outerShdw>
        </a:effectLst>
      </a:spPr>
      <a:bodyPr vert="horz" wrap="square" lIns="90488" tIns="44450" rIns="90488" bIns="44450" numCol="1" anchor="t" anchorCtr="0" compatLnSpc="1">
        <a:prstTxWarp prst="textNoShape">
          <a:avLst/>
        </a:prstTxWarp>
        <a:spAutoFit/>
      </a:bodyPr>
      <a:lstStyle>
        <a:defPPr marL="0" marR="0" indent="0" algn="ctr" defTabSz="914400" rtl="0" eaLnBrk="0" fontAlgn="base" latinLnBrk="0" hangingPunct="0">
          <a:lnSpc>
            <a:spcPct val="85000"/>
          </a:lnSpc>
          <a:spcBef>
            <a:spcPct val="15000"/>
          </a:spcBef>
          <a:spcAft>
            <a:spcPct val="0"/>
          </a:spcAft>
          <a:buClr>
            <a:srgbClr val="FAFD00"/>
          </a:buClr>
          <a:buSzPct val="65000"/>
          <a:buFont typeface="Wingdings" panose="05000000000000000000" pitchFamily="2" charset="2"/>
          <a:buNone/>
          <a:tabLst/>
          <a:defRPr kumimoji="0" lang="el-GR" altLang="el-GR" sz="2400" b="1"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Pneumonia 1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neumonia 1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neumonia 1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neumonia 1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neumonia 1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neumonia 1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neumonia 1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C:\Τα έγγραφά μου\STRATOS\My Documents\Parousiasis\Pneumonia 1a.ppt</Template>
  <TotalTime>592821</TotalTime>
  <Words>2681</Words>
  <Application>Microsoft Office PowerPoint</Application>
  <PresentationFormat>Προβολή στην οθόνη (4:3)</PresentationFormat>
  <Paragraphs>548</Paragraphs>
  <Slides>67</Slides>
  <Notes>56</Notes>
  <HiddenSlides>1</HiddenSlides>
  <MMClips>0</MMClips>
  <ScaleCrop>false</ScaleCrop>
  <HeadingPairs>
    <vt:vector size="8" baseType="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67</vt:i4>
      </vt:variant>
      <vt:variant>
        <vt:lpstr>Προσαρμοσμένες προβολές</vt:lpstr>
      </vt:variant>
      <vt:variant>
        <vt:i4>1</vt:i4>
      </vt:variant>
    </vt:vector>
  </HeadingPairs>
  <TitlesOfParts>
    <vt:vector size="71" baseType="lpstr">
      <vt:lpstr>Pneumonia 1a</vt:lpstr>
      <vt:lpstr>Εικόνα Bitmap</vt:lpstr>
      <vt:lpstr>Εικόνα bitmap</vt:lpstr>
      <vt:lpstr>ΦΥΣΙΚΗ ΕΞΕΤΑΣΗ ΟΥΡΟΠΟΙΗΤΙΚΟΥ ΣΥΣΤΗΜΑΤΟΣ</vt:lpstr>
      <vt:lpstr>ΟΥΡΟΠΟΙΗΤΙΚΟ ΣΥΣΤΗΜΑ</vt:lpstr>
      <vt:lpstr>ΑΝΑΤΟΜΙΑ – ΤΟΠΟΓΡΑΦΙΑ ΝΕΦΡΩΝ</vt:lpstr>
      <vt:lpstr>Παρουσίαση του PowerPoint</vt:lpstr>
      <vt:lpstr>Παρουσίαση του PowerPoint</vt:lpstr>
      <vt:lpstr>ΝΕΦΡΟΙ</vt:lpstr>
      <vt:lpstr>ΟΥΡΗΤΗΡΕΣ</vt:lpstr>
      <vt:lpstr>ΟΡΟΔΟΧΟΣ ΚΥΣΤΗ</vt:lpstr>
      <vt:lpstr>ΟΥΡΗΘΡΑ</vt:lpstr>
      <vt:lpstr>ΑΙΜΑΤΩΣΗ ΝΕΦΡΩΝ</vt:lpstr>
      <vt:lpstr>Παρουσίαση του PowerPoint</vt:lpstr>
      <vt:lpstr>Παρουσίαση του PowerPoint</vt:lpstr>
      <vt:lpstr>ΓΕΝΙΚΗ ΕΠΙΣΚΟΠΗΣΗ</vt:lpstr>
      <vt:lpstr>ΕΚΔΗΛΩΣΕΙΣ ΟΥΡΑΙΜΙΑΣ</vt:lpstr>
      <vt:lpstr>ΓΕΝΙΚΗ ΕΠΙΣΚΟΠΗΣΗ</vt:lpstr>
      <vt:lpstr>ΕΠΙΣΚΟΠΗΣΗ ΟΥΡΟΠΟΙΗΤΙΚΟΥ</vt:lpstr>
      <vt:lpstr>ΕΠΙΣΚΟΠΗΣΗ ΟΥΡΟΠΟΙΗΤΙΚΟΥ</vt:lpstr>
      <vt:lpstr>ΨΗΛΑΦΗΣΗ ΝΕΦΡΩΝ</vt:lpstr>
      <vt:lpstr>Παρουσίαση του PowerPoint</vt:lpstr>
      <vt:lpstr>ΠΟΤΕ ΜΠΟΡΕΙ ΝΑ ΨΗΛΑΦΗΘΕΙ Ο ΝΕΦΡΟΣ;  </vt:lpstr>
      <vt:lpstr>Παρουσίαση του PowerPoint</vt:lpstr>
      <vt:lpstr>Παρουσίαση του PowerPoint</vt:lpstr>
      <vt:lpstr>Παρουσίαση του PowerPoint</vt:lpstr>
      <vt:lpstr>ΚΑΤΑΣΤΑΣΕΙΣ ΚΑΤΑ ΤΙΣ ΟΠΟΙΕΣ ΨΗΛΑΦΑΤΑΙ Ο ΝΕΦΡΟΣ</vt:lpstr>
      <vt:lpstr>ΚΑΤΑΣΤΑΣΕΙΣ ΚΑΤΑ ΤΙΣ ΟΠΟΙΕΣ ΨΗΛΑΦΑΤΑΙ Ο ΝΕΦΡΟΣ</vt:lpstr>
      <vt:lpstr>ΨΗΛΑΦΗΣΗ ΟΥΡΟΔΟΧΟΥ ΚΥΣΤΗΣ</vt:lpstr>
      <vt:lpstr>Επώδυνα σημεία ουροποιητικού συστήματος </vt:lpstr>
      <vt:lpstr>Πρόσθια  επώδυνα σημεία ουροποιητικού συστήματος </vt:lpstr>
      <vt:lpstr>ΕΠΙΚΡΟΥΣΗ ΝΕΦΡΩΝ</vt:lpstr>
      <vt:lpstr>ΕΠΙΚΡΟΥΣΗ ΝΕΦΡΩΝ</vt:lpstr>
      <vt:lpstr>Επίκρουση ουροδόχου κύστης </vt:lpstr>
      <vt:lpstr>ΑΚΡΟΑΣΗ ΝΕΦΡΩΝ</vt:lpstr>
      <vt:lpstr>Παρουσίαση του PowerPoint</vt:lpstr>
      <vt:lpstr> ΣΥΜΠΤΩΜΑΤΑ  ΠΑΘΗΣΕΩΝ ΟΥΡΟΠΟΙΗΤΙΚΟΥ ΣΥΣΤΗΜΑΤΟΣ </vt:lpstr>
      <vt:lpstr>ΝΕΦΡΙΚΟΣ ΠΟΝΟΣ</vt:lpstr>
      <vt:lpstr>ΚΩΛΙΚΟΣ ΝΕΦΡΟΥ Ή ΟΥΡΗΤΗΡΙΚΟΣ ΚΩΛΙΚΟΣ </vt:lpstr>
      <vt:lpstr>ΔΙΑΦΟΡΙΚΗ ΔΙΑΓΝΩΣΗ ΚΩΛΙΚΟΥ ΝΕΦΡΟΥ</vt:lpstr>
      <vt:lpstr>Παρουσίαση του PowerPoint</vt:lpstr>
      <vt:lpstr>ΠΟΝΟΣ ΟΥΡΟΔΟΧΟΥ ΚΥΣΤΗΣ</vt:lpstr>
      <vt:lpstr>ΔΙΑΤΑΡΑΧΕΣ ΤΗΣ ΟΥΡΗΣΗΣ </vt:lpstr>
      <vt:lpstr>Η ΝΕΥΡΩΣΗ ΤΗΣ ΟΥΡΟΔΟΧΟΥ ΚΥΣΤΗΣ</vt:lpstr>
      <vt:lpstr>ΤΟ ΑΝΤΑΝΑΚΛΑΣΤΙΚΟ ΤΗΣ ΟΥΡΗΣΗΣ</vt:lpstr>
      <vt:lpstr>ΤΟ ΑΝΤΑΝΑΚΛΑΣΤΙΚΟ ΤΗΣ ΟΥΡΗΣΗΣ</vt:lpstr>
      <vt:lpstr> ΣΥΧΝΟΥΡΙΑ </vt:lpstr>
      <vt:lpstr>ΔYΣΟΥΡΙΑ  </vt:lpstr>
      <vt:lpstr>ΑΚΡΑΤΕΙΑ ΟΥΡΩΝ </vt:lpstr>
      <vt:lpstr>ΕΝΟΥΡΗΣΗ</vt:lpstr>
      <vt:lpstr>ΕΠΙΣΧΕΣΗ ΟΥΡΩΝ</vt:lpstr>
      <vt:lpstr>ΝΥΚΤΟΥΡΙΑ</vt:lpstr>
      <vt:lpstr> ΜΕΤΑΒΟΛΕΣ  ΤΟΥ ΟΓΚΟΥ ΤΩΝ ΟΥΡΩΝ </vt:lpstr>
      <vt:lpstr>ΠΟΛΥΟΥΡΙΑ</vt:lpstr>
      <vt:lpstr>ΟΛΙΓΟΥΡΙΑ</vt:lpstr>
      <vt:lpstr>ΑΝΟΥΡΙΑ</vt:lpstr>
      <vt:lpstr>ΜΕΤΑΒΟΛΕΣ ΧΑΡΑΚΤΗΡΩΝ ΟΥΡΩΝ</vt:lpstr>
      <vt:lpstr>ΜΕΤΑΒΟΛΗ ΤΗΣ ΟΨΗΣ ΤΩΝ ΟΥΡΩΝ</vt:lpstr>
      <vt:lpstr>ΜΕΤΑΒΟΛΗ ΟΣΜΗΣ ΟΥΡΩΝ</vt:lpstr>
      <vt:lpstr>ΜΕΤΑΒΟΛΗ ΧΡΩΜΑΤΟΣ ΟΥΡΩΝ </vt:lpstr>
      <vt:lpstr>ΜΕΤΑΒΟΛΗ ΧΡΩΜΑΤΟΣ ΟΥΡΩΝ</vt:lpstr>
      <vt:lpstr>Παρουσίαση του PowerPoint</vt:lpstr>
      <vt:lpstr>ΑΙΜΑΤΟΥΡΙΑ</vt:lpstr>
      <vt:lpstr>ΑΙΤΙΑ ΑΙΜΑΤΟΥΡΙΑΣ</vt:lpstr>
      <vt:lpstr>Παρουσίαση του PowerPoint</vt:lpstr>
      <vt:lpstr>ΑΙΤΙΑ ΑΙΜΑΤΟΥΡΙΑΣ</vt:lpstr>
      <vt:lpstr>Παρουσίαση του PowerPoint</vt:lpstr>
      <vt:lpstr>ΑΙΤΙΑ ΑΙΜΑΤΟΥΡΙΑΣ</vt:lpstr>
      <vt:lpstr>ΠΡΟΕΛΕΥΣΗ ΑΙΜΑΤΟΥΡΙΑΣ</vt:lpstr>
      <vt:lpstr>ΑΙΤΙΑ ΑΙΜΟΣΦΑΙΡΙΝΟΥΡΙΑΣ</vt:lpstr>
      <vt:lpstr>Προσαρμοσμένη προβολή 1</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Συχνότερα αίτια αιμορραγίας πεπτικού (σε 1139 ασθενείς</dc:title>
  <dc:creator>MALTEZOS</dc:creator>
  <cp:lastModifiedBy>ΠΕΤΡΟΣ ΡΑΦΑΗΛΙΔΗΣ</cp:lastModifiedBy>
  <cp:revision>1017</cp:revision>
  <dcterms:created xsi:type="dcterms:W3CDTF">2002-02-02T10:37:41Z</dcterms:created>
  <dcterms:modified xsi:type="dcterms:W3CDTF">2019-06-24T16:27:14Z</dcterms:modified>
</cp:coreProperties>
</file>